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0" r:id="rId1"/>
  </p:sldMasterIdLst>
  <p:notesMasterIdLst>
    <p:notesMasterId r:id="rId29"/>
  </p:notesMasterIdLst>
  <p:handoutMasterIdLst>
    <p:handoutMasterId r:id="rId30"/>
  </p:handoutMasterIdLst>
  <p:sldIdLst>
    <p:sldId id="303" r:id="rId2"/>
    <p:sldId id="277" r:id="rId3"/>
    <p:sldId id="257" r:id="rId4"/>
    <p:sldId id="301" r:id="rId5"/>
    <p:sldId id="300" r:id="rId6"/>
    <p:sldId id="258" r:id="rId7"/>
    <p:sldId id="282" r:id="rId8"/>
    <p:sldId id="281"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59" r:id="rId22"/>
    <p:sldId id="260" r:id="rId23"/>
    <p:sldId id="261" r:id="rId24"/>
    <p:sldId id="302" r:id="rId25"/>
    <p:sldId id="295" r:id="rId26"/>
    <p:sldId id="298" r:id="rId27"/>
    <p:sldId id="29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initials="A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1F24"/>
    <a:srgbClr val="7F1719"/>
    <a:srgbClr val="3D0B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7437" autoAdjust="0"/>
  </p:normalViewPr>
  <p:slideViewPr>
    <p:cSldViewPr>
      <p:cViewPr varScale="1">
        <p:scale>
          <a:sx n="107" d="100"/>
          <a:sy n="107" d="100"/>
        </p:scale>
        <p:origin x="-173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32"/>
    </p:cViewPr>
  </p:sorterViewPr>
  <p:notesViewPr>
    <p:cSldViewPr>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535D22-7DF9-48B0-B318-0046A70FD501}" type="datetimeFigureOut">
              <a:rPr lang="en-US" smtClean="0"/>
              <a:t>10/31/2013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F33F1-8105-4D85-8EE4-7AA6422C4E42}" type="slidenum">
              <a:rPr lang="en-US" smtClean="0"/>
              <a:t>‹#›</a:t>
            </a:fld>
            <a:endParaRPr lang="en-US"/>
          </a:p>
        </p:txBody>
      </p:sp>
    </p:spTree>
    <p:extLst>
      <p:ext uri="{BB962C8B-B14F-4D97-AF65-F5344CB8AC3E}">
        <p14:creationId xmlns:p14="http://schemas.microsoft.com/office/powerpoint/2010/main" val="1460643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41448-F104-4797-975D-FE830830D859}" type="datetimeFigureOut">
              <a:rPr lang="en-US" smtClean="0"/>
              <a:t>10/31/2013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20DE5-0981-4037-AE1B-AB6E583CA0A8}" type="slidenum">
              <a:rPr lang="en-US" smtClean="0"/>
              <a:t>‹#›</a:t>
            </a:fld>
            <a:endParaRPr lang="en-US"/>
          </a:p>
        </p:txBody>
      </p:sp>
    </p:spTree>
    <p:extLst>
      <p:ext uri="{BB962C8B-B14F-4D97-AF65-F5344CB8AC3E}">
        <p14:creationId xmlns:p14="http://schemas.microsoft.com/office/powerpoint/2010/main" val="15282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0DE5-0981-4037-AE1B-AB6E583CA0A8}" type="slidenum">
              <a:rPr lang="en-US" smtClean="0"/>
              <a:t>1</a:t>
            </a:fld>
            <a:endParaRPr lang="en-US"/>
          </a:p>
        </p:txBody>
      </p:sp>
    </p:spTree>
    <p:extLst>
      <p:ext uri="{BB962C8B-B14F-4D97-AF65-F5344CB8AC3E}">
        <p14:creationId xmlns:p14="http://schemas.microsoft.com/office/powerpoint/2010/main" val="216001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that is accessible</a:t>
            </a:r>
            <a:r>
              <a:rPr lang="en-US" baseline="0" dirty="0" smtClean="0"/>
              <a:t> is often much more search engine friendly</a:t>
            </a:r>
            <a:endParaRPr lang="en-US" dirty="0"/>
          </a:p>
        </p:txBody>
      </p:sp>
      <p:sp>
        <p:nvSpPr>
          <p:cNvPr id="4" name="Slide Number Placeholder 3"/>
          <p:cNvSpPr>
            <a:spLocks noGrp="1"/>
          </p:cNvSpPr>
          <p:nvPr>
            <p:ph type="sldNum" sz="quarter" idx="10"/>
          </p:nvPr>
        </p:nvSpPr>
        <p:spPr/>
        <p:txBody>
          <a:bodyPr/>
          <a:lstStyle/>
          <a:p>
            <a:fld id="{92985F96-FDC3-40CD-A0C8-0ACA8E1902E2}" type="slidenum">
              <a:rPr lang="en-US" smtClean="0"/>
              <a:t>16</a:t>
            </a:fld>
            <a:endParaRPr lang="en-US" dirty="0"/>
          </a:p>
        </p:txBody>
      </p:sp>
    </p:spTree>
    <p:extLst>
      <p:ext uri="{BB962C8B-B14F-4D97-AF65-F5344CB8AC3E}">
        <p14:creationId xmlns:p14="http://schemas.microsoft.com/office/powerpoint/2010/main" val="423534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985F96-FDC3-40CD-A0C8-0ACA8E1902E2}" type="slidenum">
              <a:rPr lang="en-US" smtClean="0"/>
              <a:t>17</a:t>
            </a:fld>
            <a:endParaRPr lang="en-US" dirty="0"/>
          </a:p>
        </p:txBody>
      </p:sp>
    </p:spTree>
    <p:extLst>
      <p:ext uri="{BB962C8B-B14F-4D97-AF65-F5344CB8AC3E}">
        <p14:creationId xmlns:p14="http://schemas.microsoft.com/office/powerpoint/2010/main" val="2129005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Participation</a:t>
            </a:r>
            <a:r>
              <a:rPr lang="en-US" baseline="0" dirty="0" smtClean="0"/>
              <a:t> is free at the time this presentation was created (2013), please check with GOALS before the presentation to see the cost and terms of participation.</a:t>
            </a:r>
            <a:endParaRPr lang="en-US" dirty="0"/>
          </a:p>
        </p:txBody>
      </p:sp>
      <p:sp>
        <p:nvSpPr>
          <p:cNvPr id="4" name="Slide Number Placeholder 3"/>
          <p:cNvSpPr>
            <a:spLocks noGrp="1"/>
          </p:cNvSpPr>
          <p:nvPr>
            <p:ph type="sldNum" sz="quarter" idx="10"/>
          </p:nvPr>
        </p:nvSpPr>
        <p:spPr/>
        <p:txBody>
          <a:bodyPr/>
          <a:lstStyle/>
          <a:p>
            <a:fld id="{07D20DE5-0981-4037-AE1B-AB6E583CA0A8}" type="slidenum">
              <a:rPr lang="en-US" smtClean="0"/>
              <a:t>21</a:t>
            </a:fld>
            <a:endParaRPr lang="en-US"/>
          </a:p>
        </p:txBody>
      </p:sp>
    </p:spTree>
    <p:extLst>
      <p:ext uri="{BB962C8B-B14F-4D97-AF65-F5344CB8AC3E}">
        <p14:creationId xmlns:p14="http://schemas.microsoft.com/office/powerpoint/2010/main" val="3940034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0DE5-0981-4037-AE1B-AB6E583CA0A8}" type="slidenum">
              <a:rPr lang="en-US" smtClean="0"/>
              <a:t>22</a:t>
            </a:fld>
            <a:endParaRPr lang="en-US"/>
          </a:p>
        </p:txBody>
      </p:sp>
    </p:spTree>
    <p:extLst>
      <p:ext uri="{BB962C8B-B14F-4D97-AF65-F5344CB8AC3E}">
        <p14:creationId xmlns:p14="http://schemas.microsoft.com/office/powerpoint/2010/main" val="117085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 today to start</a:t>
            </a:r>
            <a:r>
              <a:rPr lang="en-US" baseline="0" dirty="0" smtClean="0"/>
              <a:t> ensure that your content is more accessible for people with disabilities.</a:t>
            </a:r>
            <a:endParaRPr lang="en-US" dirty="0"/>
          </a:p>
        </p:txBody>
      </p:sp>
      <p:sp>
        <p:nvSpPr>
          <p:cNvPr id="4" name="Slide Number Placeholder 3"/>
          <p:cNvSpPr>
            <a:spLocks noGrp="1"/>
          </p:cNvSpPr>
          <p:nvPr>
            <p:ph type="sldNum" sz="quarter" idx="10"/>
          </p:nvPr>
        </p:nvSpPr>
        <p:spPr/>
        <p:txBody>
          <a:bodyPr/>
          <a:lstStyle/>
          <a:p>
            <a:fld id="{92985F96-FDC3-40CD-A0C8-0ACA8E1902E2}" type="slidenum">
              <a:rPr lang="en-US" smtClean="0"/>
              <a:t>25</a:t>
            </a:fld>
            <a:endParaRPr lang="en-US" dirty="0"/>
          </a:p>
        </p:txBody>
      </p:sp>
    </p:spTree>
    <p:extLst>
      <p:ext uri="{BB962C8B-B14F-4D97-AF65-F5344CB8AC3E}">
        <p14:creationId xmlns:p14="http://schemas.microsoft.com/office/powerpoint/2010/main" val="2098307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minute video of a man who takes the time to pull over and help a person whose wheelchair has become stuck. Very brief but powerful.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URL -  </a:t>
            </a:r>
            <a:r>
              <a:rPr lang="en-US" dirty="0" smtClean="0"/>
              <a:t>http://www.youtube.com/watch?v=mCR1Zu5hHgk</a:t>
            </a:r>
          </a:p>
          <a:p>
            <a:endParaRPr lang="en-US" dirty="0"/>
          </a:p>
        </p:txBody>
      </p:sp>
      <p:sp>
        <p:nvSpPr>
          <p:cNvPr id="4" name="Slide Number Placeholder 3"/>
          <p:cNvSpPr>
            <a:spLocks noGrp="1"/>
          </p:cNvSpPr>
          <p:nvPr>
            <p:ph type="sldNum" sz="quarter" idx="10"/>
          </p:nvPr>
        </p:nvSpPr>
        <p:spPr/>
        <p:txBody>
          <a:bodyPr/>
          <a:lstStyle/>
          <a:p>
            <a:fld id="{92985F96-FDC3-40CD-A0C8-0ACA8E1902E2}" type="slidenum">
              <a:rPr lang="en-US" smtClean="0"/>
              <a:t>26</a:t>
            </a:fld>
            <a:endParaRPr lang="en-US" dirty="0"/>
          </a:p>
        </p:txBody>
      </p:sp>
    </p:spTree>
    <p:extLst>
      <p:ext uri="{BB962C8B-B14F-4D97-AF65-F5344CB8AC3E}">
        <p14:creationId xmlns:p14="http://schemas.microsoft.com/office/powerpoint/2010/main" val="4185447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top portion of this slide can be altered or removed. The</a:t>
            </a:r>
            <a:r>
              <a:rPr lang="en-US" baseline="0" dirty="0" smtClean="0"/>
              <a:t> GOALS logo, copyright, contact, and funding information on this slide </a:t>
            </a:r>
            <a:r>
              <a:rPr lang="en-US" b="1" baseline="0" dirty="0" smtClean="0"/>
              <a:t>cannot</a:t>
            </a:r>
            <a:r>
              <a:rPr lang="en-US" b="0" baseline="0" dirty="0" smtClean="0"/>
              <a:t> be removed. </a:t>
            </a:r>
            <a:endParaRPr lang="en-US" dirty="0" smtClean="0"/>
          </a:p>
          <a:p>
            <a:endParaRPr lang="en-US" dirty="0"/>
          </a:p>
        </p:txBody>
      </p:sp>
      <p:sp>
        <p:nvSpPr>
          <p:cNvPr id="4" name="Slide Number Placeholder 3"/>
          <p:cNvSpPr>
            <a:spLocks noGrp="1"/>
          </p:cNvSpPr>
          <p:nvPr>
            <p:ph type="sldNum" sz="quarter" idx="10"/>
          </p:nvPr>
        </p:nvSpPr>
        <p:spPr/>
        <p:txBody>
          <a:bodyPr/>
          <a:lstStyle/>
          <a:p>
            <a:fld id="{92985F96-FDC3-40CD-A0C8-0ACA8E1902E2}" type="slidenum">
              <a:rPr lang="en-US" smtClean="0"/>
              <a:t>27</a:t>
            </a:fld>
            <a:endParaRPr lang="en-US" dirty="0"/>
          </a:p>
        </p:txBody>
      </p:sp>
    </p:spTree>
    <p:extLst>
      <p:ext uri="{BB962C8B-B14F-4D97-AF65-F5344CB8AC3E}">
        <p14:creationId xmlns:p14="http://schemas.microsoft.com/office/powerpoint/2010/main" val="305881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your own subtitle</a:t>
            </a:r>
            <a:r>
              <a:rPr lang="en-US" baseline="0" dirty="0" smtClean="0"/>
              <a:t> to this slide.</a:t>
            </a:r>
          </a:p>
        </p:txBody>
      </p:sp>
      <p:sp>
        <p:nvSpPr>
          <p:cNvPr id="4" name="Slide Number Placeholder 3"/>
          <p:cNvSpPr>
            <a:spLocks noGrp="1"/>
          </p:cNvSpPr>
          <p:nvPr>
            <p:ph type="sldNum" sz="quarter" idx="10"/>
          </p:nvPr>
        </p:nvSpPr>
        <p:spPr/>
        <p:txBody>
          <a:bodyPr/>
          <a:lstStyle/>
          <a:p>
            <a:fld id="{92985F96-FDC3-40CD-A0C8-0ACA8E1902E2}" type="slidenum">
              <a:rPr lang="en-US" smtClean="0"/>
              <a:t>2</a:t>
            </a:fld>
            <a:endParaRPr lang="en-US" dirty="0"/>
          </a:p>
        </p:txBody>
      </p:sp>
    </p:spTree>
    <p:extLst>
      <p:ext uri="{BB962C8B-B14F-4D97-AF65-F5344CB8AC3E}">
        <p14:creationId xmlns:p14="http://schemas.microsoft.com/office/powerpoint/2010/main" val="64944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latinLnBrk="0"/>
            <a:r>
              <a:rPr lang="en-US" sz="1200" kern="1200" dirty="0" smtClean="0">
                <a:solidFill>
                  <a:schemeClr val="tx1"/>
                </a:solidFill>
                <a:effectLst/>
                <a:latin typeface="+mn-lt"/>
                <a:ea typeface="+mn-ea"/>
                <a:cs typeface="+mn-cs"/>
              </a:rPr>
              <a:t>-This slide is provided as an icebreaker. It is a funny “Caption Fail” video. Click on the image to go to the YouTube video. If time is short, this slide can be removed. </a:t>
            </a:r>
          </a:p>
          <a:p>
            <a:pPr rtl="0" latinLnBrk="0"/>
            <a:r>
              <a:rPr lang="en-US" sz="1200" kern="1200" dirty="0" smtClean="0">
                <a:solidFill>
                  <a:schemeClr val="tx1"/>
                </a:solidFill>
                <a:effectLst/>
                <a:latin typeface="+mn-lt"/>
                <a:ea typeface="+mn-ea"/>
                <a:cs typeface="+mn-cs"/>
              </a:rPr>
              <a:t>-Length: 4:29, URL -  http://www.youtube.com/watch?v=7lTUXVfTVOg&amp;list=SPA220BA20D4D3DE46 </a:t>
            </a:r>
          </a:p>
          <a:p>
            <a:pPr rtl="0" latinLnBrk="0"/>
            <a:r>
              <a:rPr lang="en-US" dirty="0" smtClean="0">
                <a:effectLst/>
              </a:rPr>
              <a:t>-With YouTube</a:t>
            </a:r>
            <a:r>
              <a:rPr lang="en-US" baseline="0" dirty="0" smtClean="0">
                <a:effectLst/>
              </a:rPr>
              <a:t> videos an and may sometimes play before the video begins. You may want </a:t>
            </a:r>
            <a:r>
              <a:rPr lang="en-US" baseline="0" smtClean="0">
                <a:effectLst/>
              </a:rPr>
              <a:t>to preload this </a:t>
            </a:r>
            <a:r>
              <a:rPr lang="en-US" baseline="0" dirty="0" smtClean="0">
                <a:effectLst/>
              </a:rPr>
              <a:t>video (and other YouTube videos in this presentation) if you wish to avoid this possibility.</a:t>
            </a:r>
            <a:endParaRPr lang="en-US" dirty="0" smtClean="0">
              <a:effectLst/>
            </a:endParaRPr>
          </a:p>
          <a:p>
            <a:pPr rtl="0" latinLnBrk="0"/>
            <a:r>
              <a:rPr lang="en-US" sz="1200" kern="1200" dirty="0" smtClean="0">
                <a:solidFill>
                  <a:schemeClr val="tx1"/>
                </a:solidFill>
                <a:effectLst/>
                <a:latin typeface="+mn-lt"/>
                <a:ea typeface="+mn-ea"/>
                <a:cs typeface="+mn-cs"/>
              </a:rPr>
              <a:t>-This video also underscores that Accessibility doesn’t happen on its own, it requires effort. </a:t>
            </a:r>
            <a:endParaRPr lang="en-US" dirty="0">
              <a:effectLst/>
            </a:endParaRPr>
          </a:p>
        </p:txBody>
      </p:sp>
      <p:sp>
        <p:nvSpPr>
          <p:cNvPr id="4" name="Slide Number Placeholder 3"/>
          <p:cNvSpPr>
            <a:spLocks noGrp="1"/>
          </p:cNvSpPr>
          <p:nvPr>
            <p:ph type="sldNum" sz="quarter" idx="10"/>
          </p:nvPr>
        </p:nvSpPr>
        <p:spPr/>
        <p:txBody>
          <a:bodyPr/>
          <a:lstStyle/>
          <a:p>
            <a:fld id="{92985F96-FDC3-40CD-A0C8-0ACA8E1902E2}" type="slidenum">
              <a:rPr lang="en-US" smtClean="0"/>
              <a:t>4</a:t>
            </a:fld>
            <a:endParaRPr lang="en-US" dirty="0"/>
          </a:p>
        </p:txBody>
      </p:sp>
    </p:spTree>
    <p:extLst>
      <p:ext uri="{BB962C8B-B14F-4D97-AF65-F5344CB8AC3E}">
        <p14:creationId xmlns:p14="http://schemas.microsoft.com/office/powerpoint/2010/main" val="385534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985F96-FDC3-40CD-A0C8-0ACA8E1902E2}" type="slidenum">
              <a:rPr lang="en-US" smtClean="0"/>
              <a:t>5</a:t>
            </a:fld>
            <a:endParaRPr lang="en-US" dirty="0"/>
          </a:p>
        </p:txBody>
      </p:sp>
    </p:spTree>
    <p:extLst>
      <p:ext uri="{BB962C8B-B14F-4D97-AF65-F5344CB8AC3E}">
        <p14:creationId xmlns:p14="http://schemas.microsoft.com/office/powerpoint/2010/main" val="298244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8.5% statistic does not include individuals with cognitive and learning disabilities, so the number is actually higher.</a:t>
            </a:r>
          </a:p>
        </p:txBody>
      </p:sp>
      <p:sp>
        <p:nvSpPr>
          <p:cNvPr id="4" name="Slide Number Placeholder 3"/>
          <p:cNvSpPr>
            <a:spLocks noGrp="1"/>
          </p:cNvSpPr>
          <p:nvPr>
            <p:ph type="sldNum" sz="quarter" idx="10"/>
          </p:nvPr>
        </p:nvSpPr>
        <p:spPr/>
        <p:txBody>
          <a:bodyPr/>
          <a:lstStyle/>
          <a:p>
            <a:fld id="{07D20DE5-0981-4037-AE1B-AB6E583CA0A8}" type="slidenum">
              <a:rPr lang="en-US" smtClean="0"/>
              <a:t>6</a:t>
            </a:fld>
            <a:endParaRPr lang="en-US"/>
          </a:p>
        </p:txBody>
      </p:sp>
    </p:spTree>
    <p:extLst>
      <p:ext uri="{BB962C8B-B14F-4D97-AF65-F5344CB8AC3E}">
        <p14:creationId xmlns:p14="http://schemas.microsoft.com/office/powerpoint/2010/main" val="3108153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appropriate, ask how many people have checked email or the internet on a phone or tablet since entering the room. </a:t>
            </a:r>
            <a:r>
              <a:rPr lang="en-US" dirty="0" smtClean="0"/>
              <a:t>Help others realize that we are more dependent on access to our electronic information than our physical</a:t>
            </a:r>
            <a:r>
              <a:rPr lang="en-US" baseline="0" dirty="0" smtClean="0"/>
              <a:t> workspace, and that much of that information is now web-based.</a:t>
            </a:r>
            <a:endParaRPr lang="en-US" dirty="0"/>
          </a:p>
        </p:txBody>
      </p:sp>
      <p:sp>
        <p:nvSpPr>
          <p:cNvPr id="4" name="Slide Number Placeholder 3"/>
          <p:cNvSpPr>
            <a:spLocks noGrp="1"/>
          </p:cNvSpPr>
          <p:nvPr>
            <p:ph type="sldNum" sz="quarter" idx="10"/>
          </p:nvPr>
        </p:nvSpPr>
        <p:spPr/>
        <p:txBody>
          <a:bodyPr/>
          <a:lstStyle/>
          <a:p>
            <a:fld id="{92985F96-FDC3-40CD-A0C8-0ACA8E1902E2}" type="slidenum">
              <a:rPr lang="en-US" smtClean="0"/>
              <a:t>7</a:t>
            </a:fld>
            <a:endParaRPr lang="en-US" dirty="0"/>
          </a:p>
        </p:txBody>
      </p:sp>
    </p:spTree>
    <p:extLst>
      <p:ext uri="{BB962C8B-B14F-4D97-AF65-F5344CB8AC3E}">
        <p14:creationId xmlns:p14="http://schemas.microsoft.com/office/powerpoint/2010/main" val="221978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curb cuts that benefit all of us exist for accessibility purposes.</a:t>
            </a:r>
            <a:endParaRPr lang="en-US" dirty="0"/>
          </a:p>
        </p:txBody>
      </p:sp>
      <p:sp>
        <p:nvSpPr>
          <p:cNvPr id="4" name="Slide Number Placeholder 3"/>
          <p:cNvSpPr>
            <a:spLocks noGrp="1"/>
          </p:cNvSpPr>
          <p:nvPr>
            <p:ph type="sldNum" sz="quarter" idx="10"/>
          </p:nvPr>
        </p:nvSpPr>
        <p:spPr/>
        <p:txBody>
          <a:bodyPr/>
          <a:lstStyle/>
          <a:p>
            <a:fld id="{92985F96-FDC3-40CD-A0C8-0ACA8E1902E2}" type="slidenum">
              <a:rPr lang="en-US" smtClean="0"/>
              <a:t>8</a:t>
            </a:fld>
            <a:endParaRPr lang="en-US" dirty="0"/>
          </a:p>
        </p:txBody>
      </p:sp>
    </p:spTree>
    <p:extLst>
      <p:ext uri="{BB962C8B-B14F-4D97-AF65-F5344CB8AC3E}">
        <p14:creationId xmlns:p14="http://schemas.microsoft.com/office/powerpoint/2010/main" val="3958806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latinLnBrk="0"/>
            <a:r>
              <a:rPr lang="en-US" sz="1200" kern="1200" dirty="0" smtClean="0">
                <a:solidFill>
                  <a:schemeClr val="tx1"/>
                </a:solidFill>
                <a:effectLst/>
                <a:latin typeface="+mn-lt"/>
                <a:ea typeface="+mn-ea"/>
                <a:cs typeface="+mn-cs"/>
              </a:rPr>
              <a:t>-Click on the image for a link to the video in this folder. This video is approximately 9 minutes long and demonstrates three inaccessible environments commonly used in higher </a:t>
            </a:r>
            <a:r>
              <a:rPr lang="en-US" sz="1200" kern="1200" dirty="0" err="1" smtClean="0">
                <a:solidFill>
                  <a:schemeClr val="tx1"/>
                </a:solidFill>
                <a:effectLst/>
                <a:latin typeface="+mn-lt"/>
                <a:ea typeface="+mn-ea"/>
                <a:cs typeface="+mn-cs"/>
              </a:rPr>
              <a:t>ed</a:t>
            </a:r>
            <a:r>
              <a:rPr lang="en-US" sz="1200" kern="1200" dirty="0" smtClean="0">
                <a:solidFill>
                  <a:schemeClr val="tx1"/>
                </a:solidFill>
                <a:effectLst/>
                <a:latin typeface="+mn-lt"/>
                <a:ea typeface="+mn-ea"/>
                <a:cs typeface="+mn-cs"/>
              </a:rPr>
              <a:t>: the Common Application interface, a math quiz, and Google Docs. You may want to just show the first two examples (stop at 05:49, before the Google Docs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-You</a:t>
            </a:r>
            <a:r>
              <a:rPr lang="en-US" baseline="0" dirty="0" smtClean="0">
                <a:effectLst/>
              </a:rPr>
              <a:t> will need to unzip this folder in order to play the included file.</a:t>
            </a:r>
            <a:endParaRPr lang="en-US" dirty="0" smtClean="0">
              <a:effectLst/>
            </a:endParaRPr>
          </a:p>
          <a:p>
            <a:pPr rtl="0" latinLnBrk="0"/>
            <a:r>
              <a:rPr lang="en-US" sz="1200" kern="1200" dirty="0" smtClean="0">
                <a:solidFill>
                  <a:schemeClr val="tx1"/>
                </a:solidFill>
                <a:effectLst/>
                <a:latin typeface="+mn-lt"/>
                <a:ea typeface="+mn-ea"/>
                <a:cs typeface="+mn-cs"/>
              </a:rPr>
              <a:t>-Other videos that might be of interest can be found at http://ncdae.org/blog/accessibility-video-playlist/ . </a:t>
            </a:r>
            <a:r>
              <a:rPr lang="en-US" sz="1200" kern="1200" dirty="0" smtClean="0">
                <a:solidFill>
                  <a:schemeClr val="tx1"/>
                </a:solidFill>
                <a:effectLst/>
                <a:latin typeface="+mn-lt"/>
                <a:ea typeface="+mn-ea"/>
                <a:cs typeface="+mn-cs"/>
              </a:rPr>
              <a:t>Two of our favorites are “To </a:t>
            </a:r>
            <a:r>
              <a:rPr lang="en-US" sz="1200" kern="1200" dirty="0" smtClean="0">
                <a:solidFill>
                  <a:schemeClr val="tx1"/>
                </a:solidFill>
                <a:effectLst/>
                <a:latin typeface="+mn-lt"/>
                <a:ea typeface="+mn-ea"/>
                <a:cs typeface="+mn-cs"/>
              </a:rPr>
              <a:t>Care and Comply” </a:t>
            </a:r>
            <a:r>
              <a:rPr lang="en-US" sz="1200" kern="1200" dirty="0" smtClean="0">
                <a:solidFill>
                  <a:schemeClr val="tx1"/>
                </a:solidFill>
                <a:effectLst/>
                <a:latin typeface="+mn-lt"/>
                <a:ea typeface="+mn-ea"/>
                <a:cs typeface="+mn-cs"/>
              </a:rPr>
              <a:t> (http://www.youtube.com/watch?v=r_O8JIw_ryU) and </a:t>
            </a:r>
            <a:r>
              <a:rPr lang="en-US" sz="1200" kern="1200" dirty="0" smtClean="0">
                <a:solidFill>
                  <a:schemeClr val="tx1"/>
                </a:solidFill>
                <a:effectLst/>
                <a:latin typeface="+mn-lt"/>
                <a:ea typeface="+mn-ea"/>
                <a:cs typeface="+mn-cs"/>
              </a:rPr>
              <a:t>“A Personal Look at Accessibility in Higher Education” </a:t>
            </a:r>
            <a:r>
              <a:rPr lang="en-US" sz="1200" kern="1200" dirty="0" smtClean="0">
                <a:solidFill>
                  <a:schemeClr val="tx1"/>
                </a:solidFill>
                <a:effectLst/>
                <a:latin typeface="+mn-lt"/>
                <a:ea typeface="+mn-ea"/>
                <a:cs typeface="+mn-cs"/>
              </a:rPr>
              <a:t>(http</a:t>
            </a:r>
            <a:r>
              <a:rPr lang="en-US" sz="1200" kern="1200" smtClean="0">
                <a:solidFill>
                  <a:schemeClr val="tx1"/>
                </a:solidFill>
                <a:effectLst/>
                <a:latin typeface="+mn-lt"/>
                <a:ea typeface="+mn-ea"/>
                <a:cs typeface="+mn-cs"/>
              </a:rPr>
              <a:t>://www.youtube.com/watch?feature=player_detailpage&amp;v=PQGFshzLPXE).</a:t>
            </a:r>
            <a:endParaRPr lang="en-US" dirty="0">
              <a:effectLst/>
            </a:endParaRPr>
          </a:p>
        </p:txBody>
      </p:sp>
      <p:sp>
        <p:nvSpPr>
          <p:cNvPr id="4" name="Slide Number Placeholder 3"/>
          <p:cNvSpPr>
            <a:spLocks noGrp="1"/>
          </p:cNvSpPr>
          <p:nvPr>
            <p:ph type="sldNum" sz="quarter" idx="10"/>
          </p:nvPr>
        </p:nvSpPr>
        <p:spPr/>
        <p:txBody>
          <a:bodyPr/>
          <a:lstStyle/>
          <a:p>
            <a:fld id="{92985F96-FDC3-40CD-A0C8-0ACA8E1902E2}" type="slidenum">
              <a:rPr lang="en-US" smtClean="0"/>
              <a:t>9</a:t>
            </a:fld>
            <a:endParaRPr lang="en-US" dirty="0"/>
          </a:p>
        </p:txBody>
      </p:sp>
    </p:spTree>
    <p:extLst>
      <p:ext uri="{BB962C8B-B14F-4D97-AF65-F5344CB8AC3E}">
        <p14:creationId xmlns:p14="http://schemas.microsoft.com/office/powerpoint/2010/main" val="290709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a:t>
            </a:r>
            <a:r>
              <a:rPr lang="en-US" baseline="0" dirty="0" smtClean="0"/>
              <a:t> mission statement includes this kind of language, paste it into this slide and discuss. If not, remove this slide, and possibly the previous slide.</a:t>
            </a:r>
            <a:endParaRPr lang="en-US" dirty="0"/>
          </a:p>
        </p:txBody>
      </p:sp>
      <p:sp>
        <p:nvSpPr>
          <p:cNvPr id="4" name="Slide Number Placeholder 3"/>
          <p:cNvSpPr>
            <a:spLocks noGrp="1"/>
          </p:cNvSpPr>
          <p:nvPr>
            <p:ph type="sldNum" sz="quarter" idx="10"/>
          </p:nvPr>
        </p:nvSpPr>
        <p:spPr/>
        <p:txBody>
          <a:bodyPr/>
          <a:lstStyle/>
          <a:p>
            <a:fld id="{92985F96-FDC3-40CD-A0C8-0ACA8E1902E2}" type="slidenum">
              <a:rPr lang="en-US" smtClean="0"/>
              <a:t>14</a:t>
            </a:fld>
            <a:endParaRPr lang="en-US" dirty="0"/>
          </a:p>
        </p:txBody>
      </p:sp>
    </p:spTree>
    <p:extLst>
      <p:ext uri="{BB962C8B-B14F-4D97-AF65-F5344CB8AC3E}">
        <p14:creationId xmlns:p14="http://schemas.microsoft.com/office/powerpoint/2010/main" val="198624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281940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914400"/>
            <a:ext cx="7772400" cy="1470025"/>
          </a:xfrm>
          <a:effectLst>
            <a:outerShdw blurRad="50800" dist="25400" dir="8100000" algn="tr" rotWithShape="0">
              <a:prstClr val="black">
                <a:alpha val="30000"/>
              </a:prstClr>
            </a:outerShdw>
          </a:effectLst>
        </p:spPr>
        <p:txBody>
          <a:bodyPr>
            <a:normAutofit/>
          </a:bodyPr>
          <a:lstStyle>
            <a:lvl1pPr>
              <a:defRPr sz="400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572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242251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4C135-CF28-4D9D-894C-46938817B262}"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71AC0-FCD5-48C4-AA07-C3A9054FB355}" type="slidenum">
              <a:rPr lang="en-US" smtClean="0"/>
              <a:t>‹#›</a:t>
            </a:fld>
            <a:endParaRPr lang="en-US"/>
          </a:p>
        </p:txBody>
      </p:sp>
    </p:spTree>
    <p:extLst>
      <p:ext uri="{BB962C8B-B14F-4D97-AF65-F5344CB8AC3E}">
        <p14:creationId xmlns:p14="http://schemas.microsoft.com/office/powerpoint/2010/main" val="42192524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4C135-CF28-4D9D-894C-46938817B262}"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71AC0-FCD5-48C4-AA07-C3A9054FB355}" type="slidenum">
              <a:rPr lang="en-US" smtClean="0"/>
              <a:t>‹#›</a:t>
            </a:fld>
            <a:endParaRPr lang="en-US"/>
          </a:p>
        </p:txBody>
      </p:sp>
    </p:spTree>
    <p:extLst>
      <p:ext uri="{BB962C8B-B14F-4D97-AF65-F5344CB8AC3E}">
        <p14:creationId xmlns:p14="http://schemas.microsoft.com/office/powerpoint/2010/main" val="39885893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9128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34C135-CF28-4D9D-894C-46938817B262}" type="datetimeFigureOut">
              <a:rPr lang="en-US" smtClean="0"/>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71AC0-FCD5-48C4-AA07-C3A9054FB355}" type="slidenum">
              <a:rPr lang="en-US" smtClean="0"/>
              <a:t>‹#›</a:t>
            </a:fld>
            <a:endParaRPr lang="en-US"/>
          </a:p>
        </p:txBody>
      </p:sp>
      <p:sp>
        <p:nvSpPr>
          <p:cNvPr id="6"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9665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800610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65141-E9F7-4F52-93EC-67C709182A46}" type="datetimeFigureOut">
              <a:rPr lang="en-US" smtClean="0"/>
              <a:t>10/31/2013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6543B5-FB2F-4A4F-9649-84EE9A78FDD4}" type="slidenum">
              <a:rPr lang="en-US" smtClean="0"/>
              <a:t>‹#›</a:t>
            </a:fld>
            <a:endParaRPr lang="en-US" dirty="0"/>
          </a:p>
        </p:txBody>
      </p:sp>
    </p:spTree>
    <p:extLst>
      <p:ext uri="{BB962C8B-B14F-4D97-AF65-F5344CB8AC3E}">
        <p14:creationId xmlns:p14="http://schemas.microsoft.com/office/powerpoint/2010/main" val="7038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29540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hasCustomPrompt="1"/>
          </p:nvPr>
        </p:nvSpPr>
        <p:spPr>
          <a:xfrm>
            <a:off x="457200" y="76200"/>
            <a:ext cx="8229600" cy="1143000"/>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800610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34C135-CF28-4D9D-894C-46938817B262}" type="datetimeFigureOut">
              <a:rPr lang="en-US" smtClean="0"/>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71AC0-FCD5-48C4-AA07-C3A9054FB355}" type="slidenum">
              <a:rPr lang="en-US" smtClean="0"/>
              <a:t>‹#›</a:t>
            </a:fld>
            <a:endParaRPr lang="en-US"/>
          </a:p>
        </p:txBody>
      </p:sp>
      <p:sp>
        <p:nvSpPr>
          <p:cNvPr id="6"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966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3733800"/>
            <a:ext cx="7772400" cy="1362075"/>
          </a:xfrm>
        </p:spPr>
        <p:txBody>
          <a:bodyPr anchor="t"/>
          <a:lstStyle>
            <a:lvl1pPr algn="l">
              <a:defRPr sz="4000" b="1" cap="all">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452813"/>
            <a:ext cx="7772400" cy="1500187"/>
          </a:xfrm>
        </p:spPr>
        <p:txBody>
          <a:bodyPr anchor="b"/>
          <a:lstStyle>
            <a:lvl1pPr marL="0" indent="0">
              <a:buNone/>
              <a:defRPr sz="2000">
                <a:solidFill>
                  <a:schemeClr val="bg2">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934C135-CF28-4D9D-894C-46938817B262}"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71AC0-FCD5-48C4-AA07-C3A9054FB355}" type="slidenum">
              <a:rPr lang="en-US" smtClean="0"/>
              <a:t>‹#›</a:t>
            </a:fld>
            <a:endParaRPr lang="en-US"/>
          </a:p>
        </p:txBody>
      </p:sp>
    </p:spTree>
    <p:extLst>
      <p:ext uri="{BB962C8B-B14F-4D97-AF65-F5344CB8AC3E}">
        <p14:creationId xmlns:p14="http://schemas.microsoft.com/office/powerpoint/2010/main" val="16511712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129540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a:effectLst>
            <a:outerShdw blurRad="50800" dist="25400" dir="8100000" algn="tr" rotWithShape="0">
              <a:prstClr val="black">
                <a:alpha val="30000"/>
              </a:prstClr>
            </a:outerShdw>
          </a:effectLst>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34C135-CF28-4D9D-894C-46938817B262}"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71AC0-FCD5-48C4-AA07-C3A9054FB355}" type="slidenum">
              <a:rPr lang="en-US" smtClean="0"/>
              <a:t>‹#›</a:t>
            </a:fld>
            <a:endParaRPr lang="en-US"/>
          </a:p>
        </p:txBody>
      </p:sp>
    </p:spTree>
    <p:extLst>
      <p:ext uri="{BB962C8B-B14F-4D97-AF65-F5344CB8AC3E}">
        <p14:creationId xmlns:p14="http://schemas.microsoft.com/office/powerpoint/2010/main" val="28524066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8100000" algn="tr" rotWithShape="0">
              <a:prstClr val="black">
                <a:alpha val="30000"/>
              </a:prstClr>
            </a:outerShdw>
          </a:effectLst>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34C135-CF28-4D9D-894C-46938817B262}" type="datetimeFigureOut">
              <a:rPr lang="en-US" smtClean="0"/>
              <a:t>10/31/2013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71AC0-FCD5-48C4-AA07-C3A9054FB355}" type="slidenum">
              <a:rPr lang="en-US" smtClean="0"/>
              <a:t>‹#›</a:t>
            </a:fld>
            <a:endParaRPr lang="en-US"/>
          </a:p>
        </p:txBody>
      </p:sp>
    </p:spTree>
    <p:extLst>
      <p:ext uri="{BB962C8B-B14F-4D97-AF65-F5344CB8AC3E}">
        <p14:creationId xmlns:p14="http://schemas.microsoft.com/office/powerpoint/2010/main" val="27909017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25400" dir="8100000" algn="tr" rotWithShape="0">
              <a:prstClr val="black">
                <a:alpha val="30000"/>
              </a:prstClr>
            </a:outerShdw>
          </a:effectLst>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34C135-CF28-4D9D-894C-46938817B262}" type="datetimeFigureOut">
              <a:rPr lang="en-US" smtClean="0"/>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71AC0-FCD5-48C4-AA07-C3A9054FB355}" type="slidenum">
              <a:rPr lang="en-US" smtClean="0"/>
              <a:t>‹#›</a:t>
            </a:fld>
            <a:endParaRPr lang="en-US"/>
          </a:p>
        </p:txBody>
      </p:sp>
    </p:spTree>
    <p:extLst>
      <p:ext uri="{BB962C8B-B14F-4D97-AF65-F5344CB8AC3E}">
        <p14:creationId xmlns:p14="http://schemas.microsoft.com/office/powerpoint/2010/main" val="20623440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4C135-CF28-4D9D-894C-46938817B262}" type="datetimeFigureOut">
              <a:rPr lang="en-US" smtClean="0"/>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71AC0-FCD5-48C4-AA07-C3A9054FB355}" type="slidenum">
              <a:rPr lang="en-US" smtClean="0"/>
              <a:t>‹#›</a:t>
            </a:fld>
            <a:endParaRPr lang="en-US"/>
          </a:p>
        </p:txBody>
      </p:sp>
    </p:spTree>
    <p:extLst>
      <p:ext uri="{BB962C8B-B14F-4D97-AF65-F5344CB8AC3E}">
        <p14:creationId xmlns:p14="http://schemas.microsoft.com/office/powerpoint/2010/main" val="21970527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4C135-CF28-4D9D-894C-46938817B262}"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71AC0-FCD5-48C4-AA07-C3A9054FB355}" type="slidenum">
              <a:rPr lang="en-US" smtClean="0"/>
              <a:t>‹#›</a:t>
            </a:fld>
            <a:endParaRPr lang="en-US"/>
          </a:p>
        </p:txBody>
      </p:sp>
    </p:spTree>
    <p:extLst>
      <p:ext uri="{BB962C8B-B14F-4D97-AF65-F5344CB8AC3E}">
        <p14:creationId xmlns:p14="http://schemas.microsoft.com/office/powerpoint/2010/main" val="1034255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a:outerShdw blurRad="50800" dist="25400" dir="8100000" algn="tr" rotWithShape="0">
              <a:prstClr val="black">
                <a:alpha val="30000"/>
              </a:prst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4C135-CF28-4D9D-894C-46938817B262}" type="datetimeFigureOut">
              <a:rPr lang="en-US" smtClean="0"/>
              <a:t>10/31/2013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71AC0-FCD5-48C4-AA07-C3A9054FB355}" type="slidenum">
              <a:rPr lang="en-US" smtClean="0"/>
              <a:t>‹#›</a:t>
            </a:fld>
            <a:endParaRPr lang="en-US"/>
          </a:p>
        </p:txBody>
      </p:sp>
    </p:spTree>
    <p:extLst>
      <p:ext uri="{BB962C8B-B14F-4D97-AF65-F5344CB8AC3E}">
        <p14:creationId xmlns:p14="http://schemas.microsoft.com/office/powerpoint/2010/main" val="2839996845"/>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 id="2147484779" r:id="rId13"/>
    <p:sldLayoutId id="2147484730" r:id="rId14"/>
    <p:sldLayoutId id="2147484793" r:id="rId15"/>
  </p:sldLayoutIdLst>
  <p:timing>
    <p:tnLst>
      <p:par>
        <p:cTn id="1" dur="indefinite" restart="never" nodeType="tmRoot"/>
      </p:par>
    </p:tnLst>
  </p:timing>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oals@ncdae.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ncdae.org/goals/actionpaper.ph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www.ada.gov/anprm2010/web%20anprm_2010.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whitehouse.gov/blog/2010/06/30/white-house-continues-its-celebration-20th-anniversary-americans-with-disabilities-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mCR1Zu5hHg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goals@ncdae.org" TargetMode="External"/><Relationship Id="rId4" Type="http://schemas.openxmlformats.org/officeDocument/2006/relationships/hyperlink" Target="http://www.ncdae.org/goal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7lTUXVfTVO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library.findlaw.com/1998/May/1/126754.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Educause.mp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presenter</a:t>
            </a:r>
            <a:endParaRPr lang="en-US" dirty="0"/>
          </a:p>
        </p:txBody>
      </p:sp>
      <p:sp>
        <p:nvSpPr>
          <p:cNvPr id="3" name="Content Placeholder 2"/>
          <p:cNvSpPr>
            <a:spLocks noGrp="1"/>
          </p:cNvSpPr>
          <p:nvPr>
            <p:ph idx="1"/>
          </p:nvPr>
        </p:nvSpPr>
        <p:spPr>
          <a:xfrm>
            <a:off x="457200" y="1600200"/>
            <a:ext cx="8153400" cy="4525963"/>
          </a:xfrm>
        </p:spPr>
        <p:txBody>
          <a:bodyPr>
            <a:normAutofit fontScale="92500" lnSpcReduction="20000"/>
          </a:bodyPr>
          <a:lstStyle/>
          <a:p>
            <a:pPr marL="0" indent="0">
              <a:buNone/>
            </a:pPr>
            <a:r>
              <a:rPr lang="en-US" dirty="0" smtClean="0"/>
              <a:t>Before using these slides, please be aware of the following:</a:t>
            </a:r>
          </a:p>
          <a:p>
            <a:pPr marL="0" indent="0">
              <a:buNone/>
            </a:pPr>
            <a:endParaRPr lang="en-US" dirty="0" smtClean="0"/>
          </a:p>
          <a:p>
            <a:r>
              <a:rPr lang="en-US" dirty="0" smtClean="0"/>
              <a:t>The GOALS logo and Copyright information on the last slide must remain intact.</a:t>
            </a:r>
          </a:p>
          <a:p>
            <a:pPr lvl="0"/>
            <a:r>
              <a:rPr lang="en-US" dirty="0" smtClean="0"/>
              <a:t>If you use the included video the following information must be included: “National </a:t>
            </a:r>
            <a:r>
              <a:rPr lang="en-US" dirty="0"/>
              <a:t>Federation of the </a:t>
            </a:r>
            <a:r>
              <a:rPr lang="en-US" dirty="0" smtClean="0"/>
              <a:t>Blind 2011”</a:t>
            </a:r>
          </a:p>
          <a:p>
            <a:r>
              <a:rPr lang="en-US" dirty="0"/>
              <a:t>Feel free to modify this presentation. Because we are interested in seeing how others use the information please send us your </a:t>
            </a:r>
            <a:r>
              <a:rPr lang="en-US" dirty="0" smtClean="0"/>
              <a:t>version (</a:t>
            </a:r>
            <a:r>
              <a:rPr lang="en-US" dirty="0" smtClean="0">
                <a:hlinkClick r:id="rId3"/>
              </a:rPr>
              <a:t>goals@ncdae.org</a:t>
            </a:r>
            <a:r>
              <a:rPr lang="en-US" dirty="0" smtClean="0"/>
              <a:t>) </a:t>
            </a:r>
          </a:p>
          <a:p>
            <a:r>
              <a:rPr lang="en-US" dirty="0" smtClean="0"/>
              <a:t>Please review the information provided in the notes panel throughout the presentation.</a:t>
            </a:r>
          </a:p>
        </p:txBody>
      </p:sp>
    </p:spTree>
    <p:extLst>
      <p:ext uri="{BB962C8B-B14F-4D97-AF65-F5344CB8AC3E}">
        <p14:creationId xmlns:p14="http://schemas.microsoft.com/office/powerpoint/2010/main" val="3104746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I consider accessible design?</a:t>
            </a:r>
          </a:p>
        </p:txBody>
      </p:sp>
      <p:sp>
        <p:nvSpPr>
          <p:cNvPr id="3" name="Text Placeholder 2"/>
          <p:cNvSpPr>
            <a:spLocks noGrp="1"/>
          </p:cNvSpPr>
          <p:nvPr>
            <p:ph idx="1"/>
          </p:nvPr>
        </p:nvSpPr>
        <p:spPr>
          <a:xfrm>
            <a:off x="457200" y="1828800"/>
            <a:ext cx="8229600" cy="4297363"/>
          </a:xfrm>
        </p:spPr>
        <p:txBody>
          <a:bodyPr>
            <a:normAutofit/>
          </a:bodyPr>
          <a:lstStyle/>
          <a:p>
            <a:pPr lvl="0"/>
            <a:r>
              <a:rPr lang="en-US" sz="3600" dirty="0" smtClean="0"/>
              <a:t>It is the </a:t>
            </a:r>
            <a:r>
              <a:rPr lang="en-US" sz="3600" b="1" i="1" dirty="0" smtClean="0">
                <a:solidFill>
                  <a:schemeClr val="accent6"/>
                </a:solidFill>
              </a:rPr>
              <a:t>right</a:t>
            </a:r>
            <a:r>
              <a:rPr lang="en-US" sz="3600" dirty="0" smtClean="0"/>
              <a:t> thing to do</a:t>
            </a:r>
          </a:p>
          <a:p>
            <a:pPr lvl="0"/>
            <a:r>
              <a:rPr lang="en-US" sz="3600" dirty="0" smtClean="0"/>
              <a:t>It is the </a:t>
            </a:r>
            <a:r>
              <a:rPr lang="en-US" sz="3600" b="1" i="1" dirty="0" smtClean="0">
                <a:solidFill>
                  <a:schemeClr val="accent6"/>
                </a:solidFill>
              </a:rPr>
              <a:t>smart</a:t>
            </a:r>
            <a:r>
              <a:rPr lang="en-US" sz="3600" dirty="0" smtClean="0">
                <a:solidFill>
                  <a:schemeClr val="accent6"/>
                </a:solidFill>
              </a:rPr>
              <a:t> </a:t>
            </a:r>
            <a:r>
              <a:rPr lang="en-US" sz="3600" dirty="0" smtClean="0"/>
              <a:t>thing to do</a:t>
            </a:r>
          </a:p>
          <a:p>
            <a:pPr lvl="0"/>
            <a:r>
              <a:rPr lang="en-US" sz="3600" dirty="0" smtClean="0"/>
              <a:t>It is the </a:t>
            </a:r>
            <a:r>
              <a:rPr lang="en-US" sz="3600" b="1" i="1" dirty="0" smtClean="0">
                <a:solidFill>
                  <a:schemeClr val="accent6"/>
                </a:solidFill>
              </a:rPr>
              <a:t>law</a:t>
            </a:r>
          </a:p>
        </p:txBody>
      </p:sp>
    </p:spTree>
    <p:extLst>
      <p:ext uri="{BB962C8B-B14F-4D97-AF65-F5344CB8AC3E}">
        <p14:creationId xmlns:p14="http://schemas.microsoft.com/office/powerpoint/2010/main" val="1601659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76200"/>
            <a:ext cx="8458200" cy="1143000"/>
          </a:xfrm>
        </p:spPr>
        <p:txBody>
          <a:bodyPr>
            <a:normAutofit fontScale="90000"/>
          </a:bodyPr>
          <a:lstStyle/>
          <a:p>
            <a:r>
              <a:rPr lang="en-US" dirty="0" smtClean="0"/>
              <a:t>It is the RIGHT thing to do for our institution</a:t>
            </a:r>
          </a:p>
        </p:txBody>
      </p:sp>
      <p:sp>
        <p:nvSpPr>
          <p:cNvPr id="3" name="Text Placeholder 2"/>
          <p:cNvSpPr>
            <a:spLocks noGrp="1"/>
          </p:cNvSpPr>
          <p:nvPr>
            <p:ph idx="1"/>
          </p:nvPr>
        </p:nvSpPr>
        <p:spPr/>
        <p:txBody>
          <a:bodyPr>
            <a:normAutofit/>
          </a:bodyPr>
          <a:lstStyle/>
          <a:p>
            <a:pPr lvl="0"/>
            <a:r>
              <a:rPr lang="en-US" sz="3200" dirty="0" smtClean="0"/>
              <a:t>Provides the basis for inclusion in our digital society</a:t>
            </a:r>
          </a:p>
          <a:p>
            <a:pPr lvl="0"/>
            <a:r>
              <a:rPr lang="en-US" sz="3200" dirty="0" smtClean="0"/>
              <a:t>The ethical and moral argument is what many of our efforts, and our network, are based on</a:t>
            </a:r>
          </a:p>
        </p:txBody>
      </p:sp>
    </p:spTree>
    <p:extLst>
      <p:ext uri="{BB962C8B-B14F-4D97-AF65-F5344CB8AC3E}">
        <p14:creationId xmlns:p14="http://schemas.microsoft.com/office/powerpoint/2010/main" val="1974795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normAutofit fontScale="90000"/>
          </a:bodyPr>
          <a:lstStyle/>
          <a:p>
            <a:r>
              <a:rPr lang="en-US" dirty="0" smtClean="0"/>
              <a:t>It is the SMART thing to do for our institution</a:t>
            </a:r>
          </a:p>
        </p:txBody>
      </p:sp>
      <p:sp>
        <p:nvSpPr>
          <p:cNvPr id="3" name="Text Placeholder 2"/>
          <p:cNvSpPr>
            <a:spLocks noGrp="1"/>
          </p:cNvSpPr>
          <p:nvPr>
            <p:ph idx="1"/>
          </p:nvPr>
        </p:nvSpPr>
        <p:spPr/>
        <p:txBody>
          <a:bodyPr>
            <a:normAutofit/>
          </a:bodyPr>
          <a:lstStyle/>
          <a:p>
            <a:pPr lvl="0"/>
            <a:r>
              <a:rPr lang="en-US" dirty="0" smtClean="0"/>
              <a:t>Reflects institutional mission, leadership, and values</a:t>
            </a:r>
          </a:p>
          <a:p>
            <a:pPr lvl="0"/>
            <a:r>
              <a:rPr lang="en-US" dirty="0" smtClean="0"/>
              <a:t>Compatible with mobile and emerging technologies</a:t>
            </a:r>
          </a:p>
          <a:p>
            <a:pPr lvl="0"/>
            <a:r>
              <a:rPr lang="en-US" dirty="0" smtClean="0"/>
              <a:t>Good for ALL users (students, faculty, staff, community, donors)</a:t>
            </a:r>
          </a:p>
          <a:p>
            <a:pPr lvl="0"/>
            <a:r>
              <a:rPr lang="en-US" dirty="0" smtClean="0"/>
              <a:t>May become important to accrediting bodies in the future</a:t>
            </a:r>
          </a:p>
          <a:p>
            <a:pPr lvl="0"/>
            <a:r>
              <a:rPr lang="en-US" dirty="0" smtClean="0"/>
              <a:t>Good PR</a:t>
            </a:r>
          </a:p>
        </p:txBody>
      </p:sp>
    </p:spTree>
    <p:extLst>
      <p:ext uri="{BB962C8B-B14F-4D97-AF65-F5344CB8AC3E}">
        <p14:creationId xmlns:p14="http://schemas.microsoft.com/office/powerpoint/2010/main" val="1015500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lvl="0" indent="0">
              <a:buNone/>
            </a:pPr>
            <a:r>
              <a:rPr lang="en-US" sz="2800" dirty="0" smtClean="0"/>
              <a:t>86% of institutional mission statements contain language supportive of web accessibility, </a:t>
            </a:r>
            <a:br>
              <a:rPr lang="en-US" sz="2800" dirty="0" smtClean="0"/>
            </a:br>
            <a:r>
              <a:rPr lang="en-US" sz="2800" dirty="0" smtClean="0"/>
              <a:t>including terms like:</a:t>
            </a:r>
          </a:p>
          <a:p>
            <a:pPr lvl="1"/>
            <a:r>
              <a:rPr lang="en-US" sz="2400" dirty="0" smtClean="0"/>
              <a:t>“Diversity”</a:t>
            </a:r>
          </a:p>
          <a:p>
            <a:pPr lvl="1"/>
            <a:r>
              <a:rPr lang="en-US" sz="2400" dirty="0" smtClean="0"/>
              <a:t>“Inclusion”</a:t>
            </a:r>
          </a:p>
          <a:p>
            <a:pPr lvl="1"/>
            <a:r>
              <a:rPr lang="en-US" sz="2400" dirty="0" smtClean="0"/>
              <a:t>“Equality”</a:t>
            </a:r>
          </a:p>
          <a:p>
            <a:pPr lvl="1"/>
            <a:r>
              <a:rPr lang="en-US" sz="2400" dirty="0" smtClean="0"/>
              <a:t>“All students”</a:t>
            </a:r>
          </a:p>
          <a:p>
            <a:pPr marL="0" lvl="0" indent="0">
              <a:buNone/>
            </a:pPr>
            <a:endParaRPr lang="en-US" dirty="0" smtClean="0"/>
          </a:p>
          <a:p>
            <a:pPr marL="0" lvl="0" indent="0">
              <a:buNone/>
            </a:pPr>
            <a:r>
              <a:rPr lang="en-US" sz="1600" dirty="0" smtClean="0"/>
              <a:t>-</a:t>
            </a:r>
            <a:r>
              <a:rPr lang="en-US" sz="1600" dirty="0" smtClean="0">
                <a:hlinkClick r:id="rId2"/>
              </a:rPr>
              <a:t>2008 GOALS study</a:t>
            </a:r>
            <a:endParaRPr lang="en-US" sz="1600" dirty="0" smtClean="0"/>
          </a:p>
        </p:txBody>
      </p:sp>
      <p:sp>
        <p:nvSpPr>
          <p:cNvPr id="2" name="Title 1"/>
          <p:cNvSpPr>
            <a:spLocks noGrp="1"/>
          </p:cNvSpPr>
          <p:nvPr>
            <p:ph type="title"/>
          </p:nvPr>
        </p:nvSpPr>
        <p:spPr/>
        <p:txBody>
          <a:bodyPr>
            <a:normAutofit fontScale="90000"/>
          </a:bodyPr>
          <a:lstStyle/>
          <a:p>
            <a:r>
              <a:rPr lang="en-US" dirty="0" smtClean="0"/>
              <a:t>Web accessibility and mission statements</a:t>
            </a:r>
          </a:p>
        </p:txBody>
      </p:sp>
    </p:spTree>
    <p:extLst>
      <p:ext uri="{BB962C8B-B14F-4D97-AF65-F5344CB8AC3E}">
        <p14:creationId xmlns:p14="http://schemas.microsoft.com/office/powerpoint/2010/main" val="2463247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look at our mission statement</a:t>
            </a:r>
          </a:p>
        </p:txBody>
      </p:sp>
      <p:sp>
        <p:nvSpPr>
          <p:cNvPr id="3" name="Text Placeholder 2"/>
          <p:cNvSpPr>
            <a:spLocks noGrp="1"/>
          </p:cNvSpPr>
          <p:nvPr>
            <p:ph idx="1"/>
          </p:nvPr>
        </p:nvSpPr>
        <p:spPr/>
        <p:txBody>
          <a:bodyPr/>
          <a:lstStyle/>
          <a:p>
            <a:pPr lvl="0"/>
            <a:r>
              <a:rPr lang="en-US" dirty="0" smtClean="0"/>
              <a:t>Paste your institution’s mission statement here</a:t>
            </a:r>
          </a:p>
        </p:txBody>
      </p:sp>
    </p:spTree>
    <p:extLst>
      <p:ext uri="{BB962C8B-B14F-4D97-AF65-F5344CB8AC3E}">
        <p14:creationId xmlns:p14="http://schemas.microsoft.com/office/powerpoint/2010/main" val="2692966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accessibility techniques benefit others:</a:t>
            </a:r>
          </a:p>
        </p:txBody>
      </p:sp>
      <p:sp>
        <p:nvSpPr>
          <p:cNvPr id="3" name="Text Placeholder 2"/>
          <p:cNvSpPr>
            <a:spLocks noGrp="1"/>
          </p:cNvSpPr>
          <p:nvPr>
            <p:ph idx="1"/>
          </p:nvPr>
        </p:nvSpPr>
        <p:spPr/>
        <p:txBody>
          <a:bodyPr/>
          <a:lstStyle/>
          <a:p>
            <a:pPr lvl="0"/>
            <a:r>
              <a:rPr lang="en-US" dirty="0" smtClean="0"/>
              <a:t>Older users</a:t>
            </a:r>
          </a:p>
          <a:p>
            <a:pPr lvl="0"/>
            <a:r>
              <a:rPr lang="en-US" dirty="0" smtClean="0"/>
              <a:t>Mobile devices</a:t>
            </a:r>
          </a:p>
          <a:p>
            <a:pPr lvl="0"/>
            <a:r>
              <a:rPr lang="en-US" dirty="0" smtClean="0"/>
              <a:t>Rural areas with lower bandwidth</a:t>
            </a:r>
          </a:p>
          <a:p>
            <a:pPr lvl="0"/>
            <a:r>
              <a:rPr lang="en-US" dirty="0" smtClean="0"/>
              <a:t>Search engines</a:t>
            </a:r>
          </a:p>
          <a:p>
            <a:pPr lvl="0"/>
            <a:r>
              <a:rPr lang="en-US" dirty="0" smtClean="0"/>
              <a:t>Everyone!</a:t>
            </a:r>
          </a:p>
        </p:txBody>
      </p:sp>
    </p:spTree>
    <p:extLst>
      <p:ext uri="{BB962C8B-B14F-4D97-AF65-F5344CB8AC3E}">
        <p14:creationId xmlns:p14="http://schemas.microsoft.com/office/powerpoint/2010/main" val="2706792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300" dirty="0" smtClean="0">
                <a:solidFill>
                  <a:srgbClr val="0070C0"/>
                </a:solidFill>
                <a:latin typeface="Times New Roman" pitchFamily="18" charset="0"/>
                <a:ea typeface="Adobe Ming Std L" pitchFamily="18" charset="-128"/>
                <a:cs typeface="Times New Roman" pitchFamily="18" charset="0"/>
              </a:rPr>
              <a:t>G</a:t>
            </a:r>
            <a:r>
              <a:rPr lang="en-US" sz="4400" spc="300" dirty="0" smtClean="0">
                <a:solidFill>
                  <a:srgbClr val="C00000"/>
                </a:solidFill>
                <a:latin typeface="Times New Roman" pitchFamily="18" charset="0"/>
                <a:ea typeface="Adobe Ming Std L" pitchFamily="18" charset="-128"/>
                <a:cs typeface="Times New Roman" pitchFamily="18" charset="0"/>
              </a:rPr>
              <a:t>o</a:t>
            </a:r>
            <a:r>
              <a:rPr lang="en-US" sz="4400" spc="300" dirty="0" smtClean="0">
                <a:solidFill>
                  <a:srgbClr val="EBE600"/>
                </a:solidFill>
                <a:latin typeface="Times New Roman" pitchFamily="18" charset="0"/>
                <a:ea typeface="Adobe Ming Std L" pitchFamily="18" charset="-128"/>
                <a:cs typeface="Times New Roman" pitchFamily="18" charset="0"/>
              </a:rPr>
              <a:t>o</a:t>
            </a:r>
            <a:r>
              <a:rPr lang="en-US" sz="4400" spc="300" dirty="0" smtClean="0">
                <a:solidFill>
                  <a:srgbClr val="0070C0"/>
                </a:solidFill>
                <a:latin typeface="Times New Roman" pitchFamily="18" charset="0"/>
                <a:ea typeface="Adobe Ming Std L" pitchFamily="18" charset="-128"/>
                <a:cs typeface="Times New Roman" pitchFamily="18" charset="0"/>
              </a:rPr>
              <a:t>g</a:t>
            </a:r>
            <a:r>
              <a:rPr lang="en-US" sz="4400" spc="300" dirty="0" smtClean="0">
                <a:solidFill>
                  <a:srgbClr val="00B050"/>
                </a:solidFill>
                <a:latin typeface="Times New Roman" pitchFamily="18" charset="0"/>
                <a:ea typeface="Adobe Ming Std L" pitchFamily="18" charset="-128"/>
                <a:cs typeface="Times New Roman" pitchFamily="18" charset="0"/>
              </a:rPr>
              <a:t>l</a:t>
            </a:r>
            <a:r>
              <a:rPr lang="en-US" sz="4400" spc="300" dirty="0" smtClean="0">
                <a:solidFill>
                  <a:srgbClr val="C00000"/>
                </a:solidFill>
                <a:latin typeface="Times New Roman" pitchFamily="18" charset="0"/>
                <a:ea typeface="Adobe Ming Std L" pitchFamily="18" charset="-128"/>
                <a:cs typeface="Times New Roman" pitchFamily="18" charset="0"/>
              </a:rPr>
              <a:t>e</a:t>
            </a:r>
            <a:r>
              <a:rPr lang="en-US" dirty="0" smtClean="0"/>
              <a:t> is blind</a:t>
            </a:r>
          </a:p>
        </p:txBody>
      </p:sp>
      <p:sp>
        <p:nvSpPr>
          <p:cNvPr id="3" name="Text Placeholder 2"/>
          <p:cNvSpPr>
            <a:spLocks noGrp="1"/>
          </p:cNvSpPr>
          <p:nvPr>
            <p:ph type="body" idx="1"/>
          </p:nvPr>
        </p:nvSpPr>
        <p:spPr>
          <a:xfrm>
            <a:off x="1104900" y="2362200"/>
            <a:ext cx="6934200" cy="3657600"/>
          </a:xfrm>
        </p:spPr>
        <p:txBody>
          <a:bodyPr>
            <a:normAutofit/>
          </a:bodyPr>
          <a:lstStyle/>
          <a:p>
            <a:pPr marL="0" lvl="0" indent="0">
              <a:buNone/>
            </a:pPr>
            <a:r>
              <a:rPr lang="en-US" sz="3600" dirty="0" smtClean="0"/>
              <a:t>...and deaf</a:t>
            </a:r>
          </a:p>
          <a:p>
            <a:pPr marL="0" lvl="0" indent="0">
              <a:buNone/>
            </a:pPr>
            <a:endParaRPr lang="en-US" sz="3600" dirty="0" smtClean="0"/>
          </a:p>
          <a:p>
            <a:pPr marL="0" lvl="0" indent="0" algn="r">
              <a:buNone/>
            </a:pPr>
            <a:r>
              <a:rPr lang="en-US" sz="3600" dirty="0" smtClean="0"/>
              <a:t>...and cannot use a mouse</a:t>
            </a:r>
          </a:p>
        </p:txBody>
      </p:sp>
    </p:spTree>
    <p:extLst>
      <p:ext uri="{BB962C8B-B14F-4D97-AF65-F5344CB8AC3E}">
        <p14:creationId xmlns:p14="http://schemas.microsoft.com/office/powerpoint/2010/main" val="592415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the LAW</a:t>
            </a:r>
          </a:p>
        </p:txBody>
      </p:sp>
      <p:sp>
        <p:nvSpPr>
          <p:cNvPr id="3" name="Text Placeholder 2"/>
          <p:cNvSpPr>
            <a:spLocks noGrp="1"/>
          </p:cNvSpPr>
          <p:nvPr>
            <p:ph idx="1"/>
          </p:nvPr>
        </p:nvSpPr>
        <p:spPr>
          <a:xfrm>
            <a:off x="457200" y="2133600"/>
            <a:ext cx="8229600" cy="3992563"/>
          </a:xfrm>
        </p:spPr>
        <p:txBody>
          <a:bodyPr/>
          <a:lstStyle/>
          <a:p>
            <a:pPr marL="0" lvl="0" indent="0" algn="ctr">
              <a:buNone/>
            </a:pPr>
            <a:r>
              <a:rPr lang="en-US" sz="2800" dirty="0" smtClean="0"/>
              <a:t>“There is no doubt that the Internet sites of state and local government entities are covered by Title II of the ADA. Similarly, there is no doubt that the websites of recipients of federal financial assistance are covered by Section 504 of the Rehabilitation Act.”</a:t>
            </a:r>
          </a:p>
          <a:p>
            <a:pPr lvl="0" algn="ctr"/>
            <a:endParaRPr lang="en-US" sz="1600" dirty="0" smtClean="0">
              <a:hlinkClick r:id="rId3"/>
            </a:endParaRPr>
          </a:p>
          <a:p>
            <a:pPr marL="0" lvl="0" indent="0" algn="ctr">
              <a:buNone/>
            </a:pPr>
            <a:r>
              <a:rPr lang="en-US" sz="1600" dirty="0" smtClean="0">
                <a:hlinkClick r:id="rId3"/>
              </a:rPr>
              <a:t>-Department of Justice</a:t>
            </a:r>
          </a:p>
        </p:txBody>
      </p:sp>
    </p:spTree>
    <p:extLst>
      <p:ext uri="{BB962C8B-B14F-4D97-AF65-F5344CB8AC3E}">
        <p14:creationId xmlns:p14="http://schemas.microsoft.com/office/powerpoint/2010/main" val="3474356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76200"/>
            <a:ext cx="8915400" cy="1143000"/>
          </a:xfrm>
        </p:spPr>
        <p:txBody>
          <a:bodyPr>
            <a:normAutofit fontScale="90000"/>
          </a:bodyPr>
          <a:lstStyle/>
          <a:p>
            <a:r>
              <a:rPr lang="en-US" dirty="0" smtClean="0"/>
              <a:t>Whitehouse letter to all colleges and universities</a:t>
            </a:r>
          </a:p>
        </p:txBody>
      </p:sp>
      <p:sp>
        <p:nvSpPr>
          <p:cNvPr id="3" name="Text Placeholder 2"/>
          <p:cNvSpPr>
            <a:spLocks noGrp="1"/>
          </p:cNvSpPr>
          <p:nvPr>
            <p:ph idx="1"/>
          </p:nvPr>
        </p:nvSpPr>
        <p:spPr>
          <a:xfrm>
            <a:off x="457200" y="2209800"/>
            <a:ext cx="8229600" cy="3611563"/>
          </a:xfrm>
        </p:spPr>
        <p:txBody>
          <a:bodyPr>
            <a:normAutofit/>
          </a:bodyPr>
          <a:lstStyle/>
          <a:p>
            <a:pPr marL="0" lvl="0" indent="0" algn="ctr">
              <a:buNone/>
            </a:pPr>
            <a:r>
              <a:rPr lang="en-US" sz="4000" dirty="0" smtClean="0"/>
              <a:t>“It is unacceptable for universities to use emerging technology without insisting that this technology be accessible to all students.”</a:t>
            </a:r>
            <a:endParaRPr lang="en-US" sz="1600" dirty="0" smtClean="0"/>
          </a:p>
          <a:p>
            <a:pPr marL="0" lvl="0" indent="0" algn="ctr">
              <a:buNone/>
            </a:pPr>
            <a:endParaRPr lang="en-US" sz="1600" dirty="0"/>
          </a:p>
          <a:p>
            <a:pPr marL="0" lvl="0" indent="0" algn="ctr">
              <a:buNone/>
            </a:pPr>
            <a:r>
              <a:rPr lang="en-US" sz="1600" dirty="0" smtClean="0"/>
              <a:t>-</a:t>
            </a:r>
            <a:r>
              <a:rPr lang="en-US" sz="1600" dirty="0" smtClean="0">
                <a:hlinkClick r:id="rId2"/>
              </a:rPr>
              <a:t>Whitehouse blog</a:t>
            </a:r>
          </a:p>
        </p:txBody>
      </p:sp>
    </p:spTree>
    <p:extLst>
      <p:ext uri="{BB962C8B-B14F-4D97-AF65-F5344CB8AC3E}">
        <p14:creationId xmlns:p14="http://schemas.microsoft.com/office/powerpoint/2010/main" val="938186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campus litigation</a:t>
            </a:r>
            <a:endParaRPr lang="en-US" dirty="0"/>
          </a:p>
        </p:txBody>
      </p:sp>
      <p:sp>
        <p:nvSpPr>
          <p:cNvPr id="3" name="Content Placeholder 2"/>
          <p:cNvSpPr>
            <a:spLocks noGrp="1"/>
          </p:cNvSpPr>
          <p:nvPr>
            <p:ph idx="1"/>
          </p:nvPr>
        </p:nvSpPr>
        <p:spPr/>
        <p:txBody>
          <a:bodyPr numCol="2">
            <a:normAutofit fontScale="92500"/>
          </a:bodyPr>
          <a:lstStyle/>
          <a:p>
            <a:r>
              <a:rPr lang="en-US" dirty="0"/>
              <a:t>Arizona State University</a:t>
            </a:r>
          </a:p>
          <a:p>
            <a:r>
              <a:rPr lang="en-US" dirty="0"/>
              <a:t>Case Western Reserve University</a:t>
            </a:r>
          </a:p>
          <a:p>
            <a:r>
              <a:rPr lang="en-US" dirty="0"/>
              <a:t>Darden School of Business at the University of Virginia</a:t>
            </a:r>
          </a:p>
          <a:p>
            <a:r>
              <a:rPr lang="en-US" dirty="0"/>
              <a:t>Florida State University</a:t>
            </a:r>
          </a:p>
          <a:p>
            <a:r>
              <a:rPr lang="en-US" dirty="0"/>
              <a:t>Maricopa Community College District for inaccessible technology</a:t>
            </a:r>
          </a:p>
          <a:p>
            <a:r>
              <a:rPr lang="en-US" dirty="0"/>
              <a:t>New York University</a:t>
            </a:r>
          </a:p>
          <a:p>
            <a:r>
              <a:rPr lang="en-US" dirty="0"/>
              <a:t>Northwestern University</a:t>
            </a:r>
          </a:p>
          <a:p>
            <a:r>
              <a:rPr lang="en-US" dirty="0"/>
              <a:t>Pace University</a:t>
            </a:r>
          </a:p>
          <a:p>
            <a:r>
              <a:rPr lang="en-US" dirty="0"/>
              <a:t>Penn State University</a:t>
            </a:r>
          </a:p>
          <a:p>
            <a:r>
              <a:rPr lang="en-US" dirty="0"/>
              <a:t>Princeton University</a:t>
            </a:r>
          </a:p>
          <a:p>
            <a:r>
              <a:rPr lang="en-US" dirty="0"/>
              <a:t>Reed College </a:t>
            </a:r>
          </a:p>
          <a:p>
            <a:r>
              <a:rPr lang="en-US" dirty="0"/>
              <a:t>University of Montana</a:t>
            </a:r>
          </a:p>
          <a:p>
            <a:r>
              <a:rPr lang="en-US" dirty="0"/>
              <a:t>The Law School Admissions Council (serving over 200 campuses). </a:t>
            </a:r>
          </a:p>
        </p:txBody>
      </p:sp>
      <p:sp>
        <p:nvSpPr>
          <p:cNvPr id="4" name="Rectangle 3"/>
          <p:cNvSpPr/>
          <p:nvPr/>
        </p:nvSpPr>
        <p:spPr>
          <a:xfrm>
            <a:off x="4495800" y="5746357"/>
            <a:ext cx="4182620" cy="369332"/>
          </a:xfrm>
          <a:prstGeom prst="rect">
            <a:avLst/>
          </a:prstGeom>
        </p:spPr>
        <p:txBody>
          <a:bodyPr wrap="none">
            <a:spAutoFit/>
          </a:bodyPr>
          <a:lstStyle/>
          <a:p>
            <a:r>
              <a:rPr lang="en-US" i="1" u="sng" dirty="0">
                <a:solidFill>
                  <a:schemeClr val="accent6"/>
                </a:solidFill>
              </a:rPr>
              <a:t>http://ncdae.org/blog/recent-legal-issues/</a:t>
            </a:r>
          </a:p>
        </p:txBody>
      </p:sp>
    </p:spTree>
    <p:extLst>
      <p:ext uri="{BB962C8B-B14F-4D97-AF65-F5344CB8AC3E}">
        <p14:creationId xmlns:p14="http://schemas.microsoft.com/office/powerpoint/2010/main" val="492995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Implementing Institution-Wide Web Accessibility</a:t>
            </a:r>
          </a:p>
        </p:txBody>
      </p:sp>
      <p:sp>
        <p:nvSpPr>
          <p:cNvPr id="8" name="Subtitle 7"/>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46720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litigation is high!</a:t>
            </a:r>
            <a:endParaRPr lang="en-US" dirty="0"/>
          </a:p>
        </p:txBody>
      </p:sp>
      <p:sp>
        <p:nvSpPr>
          <p:cNvPr id="3" name="Content Placeholder 2"/>
          <p:cNvSpPr>
            <a:spLocks noGrp="1"/>
          </p:cNvSpPr>
          <p:nvPr>
            <p:ph sz="half" idx="1"/>
          </p:nvPr>
        </p:nvSpPr>
        <p:spPr/>
        <p:txBody>
          <a:bodyPr/>
          <a:lstStyle/>
          <a:p>
            <a:pPr marL="0" indent="0">
              <a:buNone/>
            </a:pPr>
            <a:endParaRPr lang="en-US" dirty="0"/>
          </a:p>
        </p:txBody>
      </p:sp>
      <p:sp>
        <p:nvSpPr>
          <p:cNvPr id="6" name="Content Placeholder 5"/>
          <p:cNvSpPr>
            <a:spLocks noGrp="1"/>
          </p:cNvSpPr>
          <p:nvPr>
            <p:ph sz="half" idx="2"/>
          </p:nvPr>
        </p:nvSpPr>
        <p:spPr/>
        <p:txBody>
          <a:bodyPr/>
          <a:lstStyle/>
          <a:p>
            <a:pPr marL="0" indent="0">
              <a:buNone/>
            </a:pPr>
            <a:r>
              <a:rPr lang="en-US" dirty="0"/>
              <a:t>The </a:t>
            </a:r>
            <a:r>
              <a:rPr lang="en-US" dirty="0" smtClean="0"/>
              <a:t>costs </a:t>
            </a:r>
            <a:r>
              <a:rPr lang="en-US" dirty="0"/>
              <a:t>to the Institution in the case of Florida State were in excess of $400,000!</a:t>
            </a:r>
          </a:p>
          <a:p>
            <a:pPr marL="0" indent="0">
              <a:buNone/>
            </a:pPr>
            <a:endParaRPr lang="en-US" sz="1400" dirty="0"/>
          </a:p>
          <a:p>
            <a:pPr marL="0" indent="0">
              <a:buNone/>
            </a:pPr>
            <a:endParaRPr lang="en-US" sz="1400" dirty="0"/>
          </a:p>
          <a:p>
            <a:pPr marL="0" indent="0">
              <a:buNone/>
            </a:pPr>
            <a:r>
              <a:rPr lang="en-US" dirty="0"/>
              <a:t>Not to mention the cost of bad publicity…</a:t>
            </a:r>
          </a:p>
          <a:p>
            <a:pPr marL="0" indent="0">
              <a:buNone/>
            </a:pPr>
            <a:endParaRPr lang="en-US" dirty="0"/>
          </a:p>
          <a:p>
            <a:pPr marL="0" indent="0">
              <a:buNone/>
            </a:pPr>
            <a:endParaRPr lang="en-US" dirty="0"/>
          </a:p>
        </p:txBody>
      </p:sp>
      <p:pic>
        <p:nvPicPr>
          <p:cNvPr id="7" name="Picture 3" descr="Icon of a Dollar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66275"/>
            <a:ext cx="3199995" cy="319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927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what can we do?</a:t>
            </a:r>
            <a:endParaRPr lang="en-US" dirty="0"/>
          </a:p>
        </p:txBody>
      </p:sp>
      <p:sp>
        <p:nvSpPr>
          <p:cNvPr id="3" name="Content Placeholder 2"/>
          <p:cNvSpPr>
            <a:spLocks noGrp="1"/>
          </p:cNvSpPr>
          <p:nvPr>
            <p:ph idx="1"/>
          </p:nvPr>
        </p:nvSpPr>
        <p:spPr>
          <a:xfrm>
            <a:off x="457200" y="1600201"/>
            <a:ext cx="8229600" cy="2209799"/>
          </a:xfrm>
        </p:spPr>
        <p:txBody>
          <a:bodyPr>
            <a:normAutofit/>
          </a:bodyPr>
          <a:lstStyle/>
          <a:p>
            <a:pPr marL="0" indent="0" algn="ctr">
              <a:buNone/>
            </a:pPr>
            <a:r>
              <a:rPr lang="x-none" smtClean="0"/>
              <a:t>Project </a:t>
            </a:r>
            <a:r>
              <a:rPr lang="x-none"/>
              <a:t>GOALS has developed a Benchmarking and Planning Tool </a:t>
            </a:r>
            <a:r>
              <a:rPr lang="x-none" b="1" i="1">
                <a:solidFill>
                  <a:schemeClr val="accent6"/>
                </a:solidFill>
              </a:rPr>
              <a:t>specifically tailored </a:t>
            </a:r>
            <a:r>
              <a:rPr lang="x-none"/>
              <a:t>to help postsecondary </a:t>
            </a:r>
            <a:r>
              <a:rPr lang="x-none" smtClean="0"/>
              <a:t>institutions</a:t>
            </a:r>
            <a:r>
              <a:rPr lang="en-US" dirty="0"/>
              <a:t> </a:t>
            </a:r>
            <a:r>
              <a:rPr lang="en-US" dirty="0" smtClean="0"/>
              <a:t>evaluate, </a:t>
            </a:r>
            <a:r>
              <a:rPr lang="x-none" smtClean="0"/>
              <a:t>plan </a:t>
            </a:r>
            <a:r>
              <a:rPr lang="x-none"/>
              <a:t>for and achieve </a:t>
            </a:r>
            <a:r>
              <a:rPr lang="x-none" b="1" i="1">
                <a:solidFill>
                  <a:schemeClr val="accent6"/>
                </a:solidFill>
              </a:rPr>
              <a:t>enterprise-wide</a:t>
            </a:r>
            <a:r>
              <a:rPr lang="x-none"/>
              <a:t> web accessibility</a:t>
            </a:r>
            <a:r>
              <a:rPr lang="x-none" smtClean="0"/>
              <a:t>.</a:t>
            </a:r>
            <a:endParaRPr lang="en-US" dirty="0"/>
          </a:p>
        </p:txBody>
      </p:sp>
      <p:pic>
        <p:nvPicPr>
          <p:cNvPr id="7" name="Picture 6" descr="GOAL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016" y="3903790"/>
            <a:ext cx="3124200" cy="1172777"/>
          </a:xfrm>
          <a:prstGeom prst="rect">
            <a:avLst/>
          </a:prstGeom>
        </p:spPr>
      </p:pic>
      <p:sp>
        <p:nvSpPr>
          <p:cNvPr id="5" name="TextBox 4"/>
          <p:cNvSpPr txBox="1"/>
          <p:nvPr/>
        </p:nvSpPr>
        <p:spPr>
          <a:xfrm>
            <a:off x="4419600" y="4963180"/>
            <a:ext cx="3608173" cy="523220"/>
          </a:xfrm>
          <a:prstGeom prst="rect">
            <a:avLst/>
          </a:prstGeom>
          <a:noFill/>
        </p:spPr>
        <p:txBody>
          <a:bodyPr wrap="square" rtlCol="0">
            <a:spAutoFit/>
          </a:bodyPr>
          <a:lstStyle/>
          <a:p>
            <a:r>
              <a:rPr lang="x-none" sz="2800" b="1" i="1" smtClean="0"/>
              <a:t>ncdae.org/goals</a:t>
            </a:r>
            <a:endParaRPr lang="en-US" sz="2800" b="1" i="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6016" y="3657600"/>
            <a:ext cx="2728784" cy="2728784"/>
          </a:xfrm>
          <a:prstGeom prst="rect">
            <a:avLst/>
          </a:prstGeom>
        </p:spPr>
      </p:pic>
    </p:spTree>
    <p:extLst>
      <p:ext uri="{BB962C8B-B14F-4D97-AF65-F5344CB8AC3E}">
        <p14:creationId xmlns:p14="http://schemas.microsoft.com/office/powerpoint/2010/main" val="301490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76200"/>
            <a:ext cx="8686800" cy="1143000"/>
          </a:xfrm>
        </p:spPr>
        <p:txBody>
          <a:bodyPr>
            <a:normAutofit fontScale="90000"/>
          </a:bodyPr>
          <a:lstStyle/>
          <a:p>
            <a:r>
              <a:rPr lang="en-US" dirty="0"/>
              <a:t>Indicators for Institutional Web Accessibility </a:t>
            </a:r>
          </a:p>
        </p:txBody>
      </p:sp>
      <p:sp>
        <p:nvSpPr>
          <p:cNvPr id="3" name="Content Placeholder 2"/>
          <p:cNvSpPr>
            <a:spLocks noGrp="1"/>
          </p:cNvSpPr>
          <p:nvPr>
            <p:ph idx="1"/>
          </p:nvPr>
        </p:nvSpPr>
        <p:spPr>
          <a:xfrm>
            <a:off x="634084" y="1600200"/>
            <a:ext cx="7824116" cy="990600"/>
          </a:xfrm>
        </p:spPr>
        <p:txBody>
          <a:bodyPr>
            <a:normAutofit/>
          </a:bodyPr>
          <a:lstStyle/>
          <a:p>
            <a:pPr marL="0" indent="0" algn="ctr">
              <a:buNone/>
            </a:pPr>
            <a:r>
              <a:rPr lang="en-US" sz="2400" dirty="0"/>
              <a:t>The tool is divided into </a:t>
            </a:r>
            <a:r>
              <a:rPr lang="en-US" sz="2400" b="1" i="1" dirty="0"/>
              <a:t>four</a:t>
            </a:r>
            <a:r>
              <a:rPr lang="en-US" sz="2400" dirty="0"/>
              <a:t> </a:t>
            </a:r>
            <a:r>
              <a:rPr lang="en-US" sz="2400" b="1" i="1" dirty="0" smtClean="0"/>
              <a:t>steps</a:t>
            </a:r>
            <a:r>
              <a:rPr lang="en-US" sz="2400" dirty="0" smtClean="0"/>
              <a:t> </a:t>
            </a:r>
            <a:r>
              <a:rPr lang="en-US" sz="2400" dirty="0"/>
              <a:t>or “Indicators</a:t>
            </a:r>
            <a:r>
              <a:rPr lang="en-US" sz="2400" dirty="0" smtClean="0"/>
              <a:t>” </a:t>
            </a:r>
            <a:br>
              <a:rPr lang="en-US" sz="2400" dirty="0" smtClean="0"/>
            </a:br>
            <a:r>
              <a:rPr lang="en-US" sz="2400" dirty="0" smtClean="0"/>
              <a:t>that </a:t>
            </a:r>
            <a:r>
              <a:rPr lang="en-US" sz="2400" dirty="0"/>
              <a:t>demonstrate </a:t>
            </a:r>
            <a:r>
              <a:rPr lang="en-US" sz="2400" b="1" i="1" dirty="0"/>
              <a:t>institutional support </a:t>
            </a:r>
            <a:r>
              <a:rPr lang="en-US" sz="2400" b="1" i="1" dirty="0" smtClean="0"/>
              <a:t> </a:t>
            </a:r>
            <a:r>
              <a:rPr lang="en-US" sz="2400" dirty="0" smtClean="0"/>
              <a:t>for </a:t>
            </a:r>
            <a:r>
              <a:rPr lang="en-US" sz="2400" dirty="0"/>
              <a:t>web accessibility</a:t>
            </a:r>
            <a:r>
              <a:rPr lang="en-US" sz="2400" dirty="0" smtClean="0"/>
              <a:t>.</a:t>
            </a:r>
            <a:endParaRPr lang="en-US" sz="3200" dirty="0"/>
          </a:p>
        </p:txBody>
      </p:sp>
      <p:sp>
        <p:nvSpPr>
          <p:cNvPr id="4" name="TextBox 3"/>
          <p:cNvSpPr txBox="1"/>
          <p:nvPr/>
        </p:nvSpPr>
        <p:spPr>
          <a:xfrm>
            <a:off x="481684" y="2602468"/>
            <a:ext cx="3709316" cy="369332"/>
          </a:xfrm>
          <a:prstGeom prst="rect">
            <a:avLst/>
          </a:prstGeom>
          <a:noFill/>
        </p:spPr>
        <p:txBody>
          <a:bodyPr wrap="square" rtlCol="0">
            <a:spAutoFit/>
          </a:bodyPr>
          <a:lstStyle/>
          <a:p>
            <a:r>
              <a:rPr lang="en-US" i="1" dirty="0"/>
              <a:t>These Indicators are</a:t>
            </a:r>
            <a:r>
              <a:rPr lang="en-US" i="1" dirty="0" smtClean="0"/>
              <a:t>:</a:t>
            </a:r>
            <a:endParaRPr lang="en-US" i="1" dirty="0"/>
          </a:p>
        </p:txBody>
      </p:sp>
      <p:pic>
        <p:nvPicPr>
          <p:cNvPr id="13" name="Picture 12" descr="Comm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14582"/>
            <a:ext cx="1949244" cy="865082"/>
          </a:xfrm>
          <a:prstGeom prst="rect">
            <a:avLst/>
          </a:prstGeom>
        </p:spPr>
      </p:pic>
      <p:sp>
        <p:nvSpPr>
          <p:cNvPr id="2" name="TextBox 1"/>
          <p:cNvSpPr txBox="1"/>
          <p:nvPr/>
        </p:nvSpPr>
        <p:spPr>
          <a:xfrm>
            <a:off x="2514600" y="3276600"/>
            <a:ext cx="6308354" cy="369332"/>
          </a:xfrm>
          <a:prstGeom prst="rect">
            <a:avLst/>
          </a:prstGeom>
          <a:noFill/>
        </p:spPr>
        <p:txBody>
          <a:bodyPr wrap="square" rtlCol="0">
            <a:spAutoFit/>
          </a:bodyPr>
          <a:lstStyle/>
          <a:p>
            <a:r>
              <a:rPr lang="en-US" b="1" dirty="0">
                <a:solidFill>
                  <a:schemeClr val="accent6"/>
                </a:solidFill>
              </a:rPr>
              <a:t>Indicator #1: Institutional Vision and Leadership </a:t>
            </a:r>
            <a:r>
              <a:rPr lang="en-US" b="1" dirty="0" smtClean="0">
                <a:solidFill>
                  <a:schemeClr val="accent6"/>
                </a:solidFill>
              </a:rPr>
              <a:t>Commitment</a:t>
            </a:r>
            <a:endParaRPr lang="en-US" b="1" dirty="0">
              <a:solidFill>
                <a:schemeClr val="accent6"/>
              </a:solidFill>
            </a:endParaRPr>
          </a:p>
        </p:txBody>
      </p:sp>
      <p:pic>
        <p:nvPicPr>
          <p:cNvPr id="16" name="Picture 15" descr="Imple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476" y="4052782"/>
            <a:ext cx="2039124" cy="865082"/>
          </a:xfrm>
          <a:prstGeom prst="rect">
            <a:avLst/>
          </a:prstGeom>
        </p:spPr>
      </p:pic>
      <p:sp>
        <p:nvSpPr>
          <p:cNvPr id="12" name="TextBox 11"/>
          <p:cNvSpPr txBox="1"/>
          <p:nvPr/>
        </p:nvSpPr>
        <p:spPr>
          <a:xfrm>
            <a:off x="3200400" y="4114800"/>
            <a:ext cx="5317524" cy="369332"/>
          </a:xfrm>
          <a:prstGeom prst="rect">
            <a:avLst/>
          </a:prstGeom>
          <a:noFill/>
        </p:spPr>
        <p:txBody>
          <a:bodyPr wrap="square" rtlCol="0">
            <a:spAutoFit/>
          </a:bodyPr>
          <a:lstStyle/>
          <a:p>
            <a:r>
              <a:rPr lang="en-US" b="1" dirty="0">
                <a:solidFill>
                  <a:srgbClr val="AF1F24"/>
                </a:solidFill>
              </a:rPr>
              <a:t>Indicator #2: Planning and Implementation</a:t>
            </a:r>
          </a:p>
        </p:txBody>
      </p:sp>
      <p:pic>
        <p:nvPicPr>
          <p:cNvPr id="17" name="Picture 16" descr="Suppor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3887" y="4926118"/>
            <a:ext cx="2140236" cy="865082"/>
          </a:xfrm>
          <a:prstGeom prst="rect">
            <a:avLst/>
          </a:prstGeom>
        </p:spPr>
      </p:pic>
      <p:sp>
        <p:nvSpPr>
          <p:cNvPr id="14" name="TextBox 13"/>
          <p:cNvSpPr txBox="1"/>
          <p:nvPr/>
        </p:nvSpPr>
        <p:spPr>
          <a:xfrm>
            <a:off x="3886200" y="4953000"/>
            <a:ext cx="4956890" cy="369332"/>
          </a:xfrm>
          <a:prstGeom prst="rect">
            <a:avLst/>
          </a:prstGeom>
          <a:noFill/>
        </p:spPr>
        <p:txBody>
          <a:bodyPr wrap="square" rtlCol="0">
            <a:spAutoFit/>
          </a:bodyPr>
          <a:lstStyle/>
          <a:p>
            <a:r>
              <a:rPr lang="en-US" b="1" dirty="0">
                <a:solidFill>
                  <a:schemeClr val="accent5"/>
                </a:solidFill>
              </a:rPr>
              <a:t>Indicator #3: Resources and Support</a:t>
            </a:r>
          </a:p>
        </p:txBody>
      </p:sp>
      <p:pic>
        <p:nvPicPr>
          <p:cNvPr id="18" name="Picture 17" descr="Asses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5764318"/>
            <a:ext cx="2196410" cy="865082"/>
          </a:xfrm>
          <a:prstGeom prst="rect">
            <a:avLst/>
          </a:prstGeom>
        </p:spPr>
      </p:pic>
      <p:sp>
        <p:nvSpPr>
          <p:cNvPr id="15" name="TextBox 14"/>
          <p:cNvSpPr txBox="1"/>
          <p:nvPr/>
        </p:nvSpPr>
        <p:spPr>
          <a:xfrm>
            <a:off x="4648200" y="5791200"/>
            <a:ext cx="3352800" cy="369332"/>
          </a:xfrm>
          <a:prstGeom prst="rect">
            <a:avLst/>
          </a:prstGeom>
          <a:noFill/>
        </p:spPr>
        <p:txBody>
          <a:bodyPr wrap="square" rtlCol="0">
            <a:spAutoFit/>
          </a:bodyPr>
          <a:lstStyle/>
          <a:p>
            <a:r>
              <a:rPr lang="en-US" b="1" dirty="0">
                <a:solidFill>
                  <a:schemeClr val="accent3"/>
                </a:solidFill>
              </a:rPr>
              <a:t>Indicator #4: Assessment</a:t>
            </a:r>
          </a:p>
        </p:txBody>
      </p:sp>
    </p:spTree>
    <p:extLst>
      <p:ext uri="{BB962C8B-B14F-4D97-AF65-F5344CB8AC3E}">
        <p14:creationId xmlns:p14="http://schemas.microsoft.com/office/powerpoint/2010/main" val="204180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2-Step Process</a:t>
            </a:r>
            <a:endParaRPr lang="en-US" dirty="0"/>
          </a:p>
        </p:txBody>
      </p:sp>
      <p:sp>
        <p:nvSpPr>
          <p:cNvPr id="12" name="TextBox 11"/>
          <p:cNvSpPr txBox="1"/>
          <p:nvPr/>
        </p:nvSpPr>
        <p:spPr>
          <a:xfrm>
            <a:off x="457200" y="1295400"/>
            <a:ext cx="1447800" cy="2646878"/>
          </a:xfrm>
          <a:prstGeom prst="rect">
            <a:avLst/>
          </a:prstGeom>
          <a:noFill/>
        </p:spPr>
        <p:txBody>
          <a:bodyPr wrap="square" rtlCol="0">
            <a:spAutoFit/>
          </a:bodyPr>
          <a:lstStyle/>
          <a:p>
            <a:r>
              <a:rPr lang="en-US" sz="16600" b="1" dirty="0" smtClean="0">
                <a:solidFill>
                  <a:srgbClr val="AF1F24"/>
                </a:solidFill>
                <a:effectLst>
                  <a:outerShdw blurRad="38100" dist="38100" dir="2700000" algn="tl">
                    <a:srgbClr val="000000">
                      <a:alpha val="43137"/>
                    </a:srgbClr>
                  </a:outerShdw>
                </a:effectLst>
                <a:latin typeface="+mj-lt"/>
              </a:rPr>
              <a:t>1</a:t>
            </a:r>
            <a:endParaRPr lang="en-US" sz="6000" b="1" dirty="0">
              <a:solidFill>
                <a:srgbClr val="AF1F24"/>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1676400" y="2001322"/>
            <a:ext cx="6705600" cy="2037278"/>
          </a:xfrm>
        </p:spPr>
        <p:txBody>
          <a:bodyPr>
            <a:normAutofit/>
          </a:bodyPr>
          <a:lstStyle/>
          <a:p>
            <a:pPr marL="0" indent="0">
              <a:buNone/>
            </a:pPr>
            <a:r>
              <a:rPr lang="en-US" sz="2400" dirty="0"/>
              <a:t>Each of these four indicators are </a:t>
            </a:r>
            <a:r>
              <a:rPr lang="en-US" sz="2400" dirty="0" smtClean="0"/>
              <a:t>addressed </a:t>
            </a:r>
            <a:br>
              <a:rPr lang="en-US" sz="2400" dirty="0" smtClean="0"/>
            </a:br>
            <a:r>
              <a:rPr lang="en-US" sz="2400" dirty="0" smtClean="0"/>
              <a:t>in the </a:t>
            </a:r>
            <a:r>
              <a:rPr lang="en-US" sz="2400" b="1" i="1" dirty="0" smtClean="0">
                <a:solidFill>
                  <a:schemeClr val="accent6"/>
                </a:solidFill>
              </a:rPr>
              <a:t>first step </a:t>
            </a:r>
            <a:r>
              <a:rPr lang="en-US" sz="2400" dirty="0" smtClean="0"/>
              <a:t>in the tool, the </a:t>
            </a:r>
            <a:r>
              <a:rPr lang="en-US" sz="2400" b="1" i="1" dirty="0">
                <a:solidFill>
                  <a:schemeClr val="accent6"/>
                </a:solidFill>
              </a:rPr>
              <a:t>Benchmarking</a:t>
            </a:r>
            <a:r>
              <a:rPr lang="en-US" sz="2400" dirty="0"/>
              <a:t> </a:t>
            </a:r>
            <a:r>
              <a:rPr lang="en-US" sz="2400" dirty="0" smtClean="0"/>
              <a:t>portion. </a:t>
            </a:r>
            <a:r>
              <a:rPr lang="en-US" sz="2400" dirty="0"/>
              <a:t>Institutions evaluate their current accessibility efforts through </a:t>
            </a:r>
            <a:r>
              <a:rPr lang="en-US" sz="2400" b="1" i="1" dirty="0">
                <a:solidFill>
                  <a:schemeClr val="accent6"/>
                </a:solidFill>
              </a:rPr>
              <a:t>self-study</a:t>
            </a:r>
            <a:r>
              <a:rPr lang="en-US" sz="2400" dirty="0">
                <a:solidFill>
                  <a:schemeClr val="accent6"/>
                </a:solidFill>
              </a:rPr>
              <a:t>. </a:t>
            </a:r>
            <a:endParaRPr lang="en-US" sz="2400" dirty="0" smtClean="0">
              <a:solidFill>
                <a:schemeClr val="accent6"/>
              </a:solidFill>
            </a:endParaRPr>
          </a:p>
        </p:txBody>
      </p:sp>
      <p:sp>
        <p:nvSpPr>
          <p:cNvPr id="4" name="TextBox 3"/>
          <p:cNvSpPr txBox="1"/>
          <p:nvPr/>
        </p:nvSpPr>
        <p:spPr>
          <a:xfrm>
            <a:off x="1371600" y="3505200"/>
            <a:ext cx="1447800" cy="2646878"/>
          </a:xfrm>
          <a:prstGeom prst="rect">
            <a:avLst/>
          </a:prstGeom>
          <a:noFill/>
        </p:spPr>
        <p:txBody>
          <a:bodyPr wrap="square" rtlCol="0">
            <a:spAutoFit/>
          </a:bodyPr>
          <a:lstStyle/>
          <a:p>
            <a:r>
              <a:rPr lang="en-US" sz="16600" b="1" dirty="0" smtClean="0">
                <a:solidFill>
                  <a:srgbClr val="AF1F24"/>
                </a:solidFill>
                <a:effectLst>
                  <a:outerShdw blurRad="38100" dist="38100" dir="2700000" algn="tl">
                    <a:srgbClr val="000000">
                      <a:alpha val="43137"/>
                    </a:srgbClr>
                  </a:outerShdw>
                </a:effectLst>
                <a:latin typeface="+mj-lt"/>
              </a:rPr>
              <a:t>2</a:t>
            </a:r>
            <a:endParaRPr lang="en-US" sz="6000" b="1" dirty="0">
              <a:solidFill>
                <a:srgbClr val="AF1F24"/>
              </a:solidFill>
              <a:effectLst>
                <a:outerShdw blurRad="38100" dist="38100" dir="2700000" algn="tl">
                  <a:srgbClr val="000000">
                    <a:alpha val="43137"/>
                  </a:srgbClr>
                </a:outerShdw>
              </a:effectLst>
              <a:latin typeface="+mj-lt"/>
            </a:endParaRPr>
          </a:p>
        </p:txBody>
      </p:sp>
      <p:sp>
        <p:nvSpPr>
          <p:cNvPr id="6" name="TextBox 5"/>
          <p:cNvSpPr txBox="1"/>
          <p:nvPr/>
        </p:nvSpPr>
        <p:spPr>
          <a:xfrm>
            <a:off x="2895600" y="4191000"/>
            <a:ext cx="5638800" cy="1938992"/>
          </a:xfrm>
          <a:prstGeom prst="rect">
            <a:avLst/>
          </a:prstGeom>
          <a:noFill/>
        </p:spPr>
        <p:txBody>
          <a:bodyPr wrap="square" rtlCol="0">
            <a:spAutoFit/>
          </a:bodyPr>
          <a:lstStyle/>
          <a:p>
            <a:r>
              <a:rPr lang="en-US" sz="2400" dirty="0"/>
              <a:t>The </a:t>
            </a:r>
            <a:r>
              <a:rPr lang="en-US" sz="2400" b="1" i="1" dirty="0">
                <a:solidFill>
                  <a:schemeClr val="accent6"/>
                </a:solidFill>
              </a:rPr>
              <a:t>second step </a:t>
            </a:r>
            <a:r>
              <a:rPr lang="en-US" sz="2400" dirty="0"/>
              <a:t>in the tool, the </a:t>
            </a:r>
            <a:r>
              <a:rPr lang="en-US" sz="2400" b="1" i="1" dirty="0">
                <a:solidFill>
                  <a:schemeClr val="accent6"/>
                </a:solidFill>
              </a:rPr>
              <a:t>Planning</a:t>
            </a:r>
            <a:r>
              <a:rPr lang="en-US" sz="2400" dirty="0">
                <a:solidFill>
                  <a:schemeClr val="accent6"/>
                </a:solidFill>
              </a:rPr>
              <a:t> </a:t>
            </a:r>
            <a:r>
              <a:rPr lang="en-US" sz="2400" dirty="0"/>
              <a:t>portion, provides tools and resources to create a </a:t>
            </a:r>
            <a:r>
              <a:rPr lang="en-US" sz="2400" b="1" i="1" dirty="0">
                <a:solidFill>
                  <a:schemeClr val="accent6"/>
                </a:solidFill>
              </a:rPr>
              <a:t>plan of action</a:t>
            </a:r>
            <a:r>
              <a:rPr lang="en-US" sz="2400" dirty="0"/>
              <a:t> to improve </a:t>
            </a:r>
            <a:r>
              <a:rPr lang="en-US" sz="2400" dirty="0" smtClean="0"/>
              <a:t>our institution’s </a:t>
            </a:r>
            <a:r>
              <a:rPr lang="en-US" sz="2400" dirty="0"/>
              <a:t>web accessibility standing.  </a:t>
            </a:r>
          </a:p>
          <a:p>
            <a:endParaRPr lang="en-US" sz="2400" dirty="0"/>
          </a:p>
        </p:txBody>
      </p:sp>
    </p:spTree>
    <p:extLst>
      <p:ext uri="{BB962C8B-B14F-4D97-AF65-F5344CB8AC3E}">
        <p14:creationId xmlns:p14="http://schemas.microsoft.com/office/powerpoint/2010/main" val="10694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Resources from GOALS</a:t>
            </a:r>
            <a:endParaRPr lang="en-US" dirty="0"/>
          </a:p>
        </p:txBody>
      </p:sp>
      <p:sp>
        <p:nvSpPr>
          <p:cNvPr id="2" name="Content Placeholder 1"/>
          <p:cNvSpPr>
            <a:spLocks noGrp="1"/>
          </p:cNvSpPr>
          <p:nvPr>
            <p:ph idx="1"/>
          </p:nvPr>
        </p:nvSpPr>
        <p:spPr/>
        <p:txBody>
          <a:bodyPr/>
          <a:lstStyle/>
          <a:p>
            <a:r>
              <a:rPr lang="en-US" dirty="0" smtClean="0"/>
              <a:t>Accessibility “cheatsheets” on topics like Word, PowerPoint, Acrobat, etc.</a:t>
            </a:r>
          </a:p>
          <a:p>
            <a:r>
              <a:rPr lang="en-US" dirty="0" smtClean="0"/>
              <a:t>Articles on implementation</a:t>
            </a:r>
          </a:p>
          <a:p>
            <a:r>
              <a:rPr lang="en-US" dirty="0" smtClean="0"/>
              <a:t>Templates for creating Policies, etc.</a:t>
            </a:r>
          </a:p>
          <a:p>
            <a:r>
              <a:rPr lang="en-US" dirty="0" smtClean="0"/>
              <a:t>Action Paper</a:t>
            </a:r>
          </a:p>
          <a:p>
            <a:r>
              <a:rPr lang="en-US" dirty="0" smtClean="0"/>
              <a:t>Much more</a:t>
            </a:r>
          </a:p>
          <a:p>
            <a:r>
              <a:rPr lang="en-US" dirty="0" smtClean="0"/>
              <a:t>All free!</a:t>
            </a:r>
            <a:endParaRPr lang="en-US" dirty="0"/>
          </a:p>
        </p:txBody>
      </p:sp>
    </p:spTree>
    <p:extLst>
      <p:ext uri="{BB962C8B-B14F-4D97-AF65-F5344CB8AC3E}">
        <p14:creationId xmlns:p14="http://schemas.microsoft.com/office/powerpoint/2010/main" val="1719855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can I do?</a:t>
            </a:r>
            <a:endParaRPr lang="en-US" dirty="0"/>
          </a:p>
        </p:txBody>
      </p:sp>
      <p:pic>
        <p:nvPicPr>
          <p:cNvPr id="3" name="Content Placeholder 2" descr="Draw a line in the sand"/>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57350" y="1828800"/>
            <a:ext cx="5829300" cy="3925062"/>
          </a:xfrm>
        </p:spPr>
      </p:pic>
    </p:spTree>
    <p:extLst>
      <p:ext uri="{BB962C8B-B14F-4D97-AF65-F5344CB8AC3E}">
        <p14:creationId xmlns:p14="http://schemas.microsoft.com/office/powerpoint/2010/main" val="528375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It only takes a minute</a:t>
            </a:r>
            <a:endParaRPr lang="en-US" dirty="0"/>
          </a:p>
        </p:txBody>
      </p:sp>
      <p:pic>
        <p:nvPicPr>
          <p:cNvPr id="8" name="Picture 7" descr="screen shot from the video linked">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676400"/>
            <a:ext cx="8051800" cy="4470400"/>
          </a:xfrm>
          <a:prstGeom prst="rect">
            <a:avLst/>
          </a:prstGeom>
        </p:spPr>
      </p:pic>
    </p:spTree>
    <p:extLst>
      <p:ext uri="{BB962C8B-B14F-4D97-AF65-F5344CB8AC3E}">
        <p14:creationId xmlns:p14="http://schemas.microsoft.com/office/powerpoint/2010/main" val="723282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600200"/>
            <a:ext cx="8229600" cy="2971800"/>
          </a:xfrm>
        </p:spPr>
        <p:txBody>
          <a:bodyPr/>
          <a:lstStyle/>
          <a:p>
            <a:r>
              <a:rPr lang="en-US" dirty="0" smtClean="0"/>
              <a:t>Questions?</a:t>
            </a:r>
          </a:p>
          <a:p>
            <a:r>
              <a:rPr lang="en-US" dirty="0" smtClean="0"/>
              <a:t>Comments?</a:t>
            </a:r>
          </a:p>
          <a:p>
            <a:r>
              <a:rPr lang="en-US" dirty="0" smtClean="0"/>
              <a:t>Next steps?</a:t>
            </a:r>
          </a:p>
        </p:txBody>
      </p:sp>
      <p:cxnSp>
        <p:nvCxnSpPr>
          <p:cNvPr id="6" name="Straight Connector 5"/>
          <p:cNvCxnSpPr/>
          <p:nvPr/>
        </p:nvCxnSpPr>
        <p:spPr>
          <a:xfrm>
            <a:off x="1143000" y="4876800"/>
            <a:ext cx="7086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96" y="5138054"/>
            <a:ext cx="3326532" cy="729346"/>
          </a:xfrm>
          <a:prstGeom prst="rect">
            <a:avLst/>
          </a:prstGeom>
        </p:spPr>
      </p:pic>
      <p:sp>
        <p:nvSpPr>
          <p:cNvPr id="8" name="TextBox 7"/>
          <p:cNvSpPr txBox="1"/>
          <p:nvPr/>
        </p:nvSpPr>
        <p:spPr>
          <a:xfrm>
            <a:off x="4343400" y="5257800"/>
            <a:ext cx="4267200" cy="738664"/>
          </a:xfrm>
          <a:prstGeom prst="rect">
            <a:avLst/>
          </a:prstGeom>
          <a:noFill/>
        </p:spPr>
        <p:txBody>
          <a:bodyPr wrap="square" rtlCol="0">
            <a:spAutoFit/>
          </a:bodyPr>
          <a:lstStyle/>
          <a:p>
            <a:r>
              <a:rPr lang="en-US" sz="1400" dirty="0"/>
              <a:t>© </a:t>
            </a:r>
            <a:r>
              <a:rPr lang="en-US" sz="1400" dirty="0" smtClean="0"/>
              <a:t>2013 </a:t>
            </a:r>
            <a:r>
              <a:rPr lang="en-US" sz="1400" dirty="0"/>
              <a:t>Project GOALS All rights reserved. </a:t>
            </a:r>
            <a:endParaRPr lang="en-US" sz="1400" dirty="0" smtClean="0"/>
          </a:p>
          <a:p>
            <a:r>
              <a:rPr lang="en-US" sz="1400" dirty="0"/>
              <a:t>For more information go </a:t>
            </a:r>
            <a:r>
              <a:rPr lang="en-US" sz="1400" dirty="0" smtClean="0"/>
              <a:t>to </a:t>
            </a:r>
            <a:r>
              <a:rPr lang="en-US" sz="1400" dirty="0" smtClean="0">
                <a:hlinkClick r:id="rId4"/>
              </a:rPr>
              <a:t>www.ncdae.org/goals</a:t>
            </a:r>
            <a:r>
              <a:rPr lang="en-US" sz="1400" dirty="0" smtClean="0"/>
              <a:t> </a:t>
            </a:r>
            <a:endParaRPr lang="en-US" sz="1400" dirty="0"/>
          </a:p>
          <a:p>
            <a:r>
              <a:rPr lang="en-US" sz="1400" dirty="0" smtClean="0"/>
              <a:t>Contact us: </a:t>
            </a:r>
            <a:r>
              <a:rPr lang="en-US" sz="1400" dirty="0" smtClean="0">
                <a:hlinkClick r:id="rId5"/>
              </a:rPr>
              <a:t>goals@ncdae.org</a:t>
            </a:r>
            <a:r>
              <a:rPr lang="en-US" sz="1400" dirty="0" smtClean="0"/>
              <a:t> #435.797.3381</a:t>
            </a:r>
            <a:endParaRPr lang="en-US" sz="1400" dirty="0"/>
          </a:p>
        </p:txBody>
      </p:sp>
      <p:sp>
        <p:nvSpPr>
          <p:cNvPr id="7" name="TextBox 6"/>
          <p:cNvSpPr txBox="1"/>
          <p:nvPr/>
        </p:nvSpPr>
        <p:spPr>
          <a:xfrm>
            <a:off x="-142760" y="6243935"/>
            <a:ext cx="8981960" cy="461665"/>
          </a:xfrm>
          <a:prstGeom prst="rect">
            <a:avLst/>
          </a:prstGeom>
          <a:noFill/>
        </p:spPr>
        <p:txBody>
          <a:bodyPr wrap="square" rtlCol="0">
            <a:spAutoFit/>
          </a:bodyPr>
          <a:lstStyle/>
          <a:p>
            <a:pPr algn="ctr"/>
            <a:r>
              <a:rPr lang="en-US" sz="1200" i="1" dirty="0" smtClean="0">
                <a:solidFill>
                  <a:schemeClr val="accent4"/>
                </a:solidFill>
              </a:rPr>
              <a:t>Made </a:t>
            </a:r>
            <a:r>
              <a:rPr lang="en-US" sz="1200" i="1" dirty="0">
                <a:solidFill>
                  <a:schemeClr val="accent4"/>
                </a:solidFill>
              </a:rPr>
              <a:t>possible by a grant from the Fund for the Improvement of Postsecondary Education (FIPSE), </a:t>
            </a:r>
            <a:r>
              <a:rPr lang="en-US" sz="1200" i="1" dirty="0" smtClean="0">
                <a:solidFill>
                  <a:schemeClr val="accent4"/>
                </a:solidFill>
              </a:rPr>
              <a:t/>
            </a:r>
            <a:br>
              <a:rPr lang="en-US" sz="1200" i="1" dirty="0" smtClean="0">
                <a:solidFill>
                  <a:schemeClr val="accent4"/>
                </a:solidFill>
              </a:rPr>
            </a:br>
            <a:r>
              <a:rPr lang="en-US" sz="1200" i="1" dirty="0" smtClean="0">
                <a:solidFill>
                  <a:schemeClr val="accent4"/>
                </a:solidFill>
              </a:rPr>
              <a:t>US </a:t>
            </a:r>
            <a:r>
              <a:rPr lang="en-US" sz="1200" i="1" dirty="0">
                <a:solidFill>
                  <a:schemeClr val="accent4"/>
                </a:solidFill>
              </a:rPr>
              <a:t>Department of Education. No </a:t>
            </a:r>
            <a:r>
              <a:rPr lang="en-US" sz="1200" i="1" dirty="0" smtClean="0">
                <a:solidFill>
                  <a:schemeClr val="accent4"/>
                </a:solidFill>
              </a:rPr>
              <a:t>official endorsement implied.</a:t>
            </a:r>
            <a:endParaRPr lang="en-US" sz="1200" i="1" dirty="0">
              <a:solidFill>
                <a:schemeClr val="accent4"/>
              </a:solidFill>
            </a:endParaRPr>
          </a:p>
        </p:txBody>
      </p:sp>
    </p:spTree>
    <p:extLst>
      <p:ext uri="{BB962C8B-B14F-4D97-AF65-F5344CB8AC3E}">
        <p14:creationId xmlns:p14="http://schemas.microsoft.com/office/powerpoint/2010/main" val="2435599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x-none"/>
              <a:t>The Need</a:t>
            </a:r>
            <a:endParaRPr lang="en-US" dirty="0"/>
          </a:p>
        </p:txBody>
      </p:sp>
      <p:sp>
        <p:nvSpPr>
          <p:cNvPr id="3" name="Content Placeholder 2"/>
          <p:cNvSpPr>
            <a:spLocks noGrp="1"/>
          </p:cNvSpPr>
          <p:nvPr>
            <p:ph sz="half" idx="1"/>
          </p:nvPr>
        </p:nvSpPr>
        <p:spPr>
          <a:xfrm>
            <a:off x="1143000" y="1905000"/>
            <a:ext cx="6858000" cy="1828800"/>
          </a:xfrm>
        </p:spPr>
        <p:txBody>
          <a:bodyPr>
            <a:normAutofit/>
          </a:bodyPr>
          <a:lstStyle/>
          <a:p>
            <a:pPr marL="0" indent="0" algn="ctr">
              <a:buNone/>
            </a:pPr>
            <a:r>
              <a:rPr lang="x-none" sz="2400"/>
              <a:t>The internet has become an integral part of </a:t>
            </a:r>
            <a:r>
              <a:rPr lang="en-US" sz="2400" dirty="0" smtClean="0"/>
              <a:t/>
            </a:r>
            <a:br>
              <a:rPr lang="en-US" sz="2400" dirty="0" smtClean="0"/>
            </a:br>
            <a:r>
              <a:rPr lang="x-none" sz="2400" smtClean="0"/>
              <a:t>higher </a:t>
            </a:r>
            <a:r>
              <a:rPr lang="x-none" sz="2400"/>
              <a:t>education.  The web is used by </a:t>
            </a:r>
            <a:r>
              <a:rPr lang="x-none" sz="2400" b="1" i="1">
                <a:solidFill>
                  <a:schemeClr val="accent6"/>
                </a:solidFill>
              </a:rPr>
              <a:t>students, staff, and faculty</a:t>
            </a:r>
            <a:r>
              <a:rPr lang="x-none" sz="2400"/>
              <a:t> alike for everything from online learning to critical administrative functions.  </a:t>
            </a:r>
            <a:endParaRPr lang="en-US" sz="2400"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363" y="3395465"/>
            <a:ext cx="5483363" cy="3386335"/>
          </a:xfrm>
          <a:prstGeom prst="rect">
            <a:avLst/>
          </a:prstGeom>
        </p:spPr>
      </p:pic>
      <p:sp>
        <p:nvSpPr>
          <p:cNvPr id="8" name="TextBox 7"/>
          <p:cNvSpPr txBox="1"/>
          <p:nvPr/>
        </p:nvSpPr>
        <p:spPr>
          <a:xfrm>
            <a:off x="3200400" y="4004608"/>
            <a:ext cx="5638800" cy="1938992"/>
          </a:xfrm>
          <a:prstGeom prst="rect">
            <a:avLst/>
          </a:prstGeom>
          <a:noFill/>
        </p:spPr>
        <p:txBody>
          <a:bodyPr wrap="square" rtlCol="0">
            <a:spAutoFit/>
          </a:bodyPr>
          <a:lstStyle/>
          <a:p>
            <a:pPr algn="ctr"/>
            <a:r>
              <a:rPr lang="x-none" sz="2400" smtClean="0"/>
              <a:t>However</a:t>
            </a:r>
            <a:r>
              <a:rPr lang="x-none" sz="2400"/>
              <a:t>, inaccessible websites can </a:t>
            </a:r>
            <a:r>
              <a:rPr lang="en-US" sz="2400" dirty="0" smtClean="0"/>
              <a:t/>
            </a:r>
            <a:br>
              <a:rPr lang="en-US" sz="2400" dirty="0" smtClean="0"/>
            </a:br>
            <a:r>
              <a:rPr lang="x-none" sz="2400" b="1" i="1" smtClean="0">
                <a:solidFill>
                  <a:schemeClr val="accent6"/>
                </a:solidFill>
              </a:rPr>
              <a:t>inhibit </a:t>
            </a:r>
            <a:r>
              <a:rPr lang="x-none" sz="2400" b="1" i="1">
                <a:solidFill>
                  <a:schemeClr val="accent6"/>
                </a:solidFill>
              </a:rPr>
              <a:t>or severely restrict</a:t>
            </a:r>
            <a:r>
              <a:rPr lang="x-none" sz="2400"/>
              <a:t> the </a:t>
            </a:r>
            <a:r>
              <a:rPr lang="x-none" sz="2400" smtClean="0"/>
              <a:t>participation </a:t>
            </a:r>
            <a:r>
              <a:rPr lang="x-none" sz="2400"/>
              <a:t>of some </a:t>
            </a:r>
            <a:r>
              <a:rPr lang="x-none" sz="2400" b="1" i="1">
                <a:solidFill>
                  <a:schemeClr val="accent6"/>
                </a:solidFill>
              </a:rPr>
              <a:t>users with </a:t>
            </a:r>
            <a:r>
              <a:rPr lang="x-none" sz="2400" b="1" i="1" smtClean="0">
                <a:solidFill>
                  <a:schemeClr val="accent6"/>
                </a:solidFill>
              </a:rPr>
              <a:t>disabilities </a:t>
            </a:r>
            <a:r>
              <a:rPr lang="x-none" sz="2400" smtClean="0"/>
              <a:t>in </a:t>
            </a:r>
            <a:r>
              <a:rPr lang="x-none" sz="2400"/>
              <a:t>postsecondary settings.</a:t>
            </a:r>
            <a:endParaRPr lang="en-US" sz="2400" dirty="0"/>
          </a:p>
          <a:p>
            <a:endParaRPr lang="en-US" sz="2400" dirty="0"/>
          </a:p>
        </p:txBody>
      </p:sp>
    </p:spTree>
    <p:extLst>
      <p:ext uri="{BB962C8B-B14F-4D97-AF65-F5344CB8AC3E}">
        <p14:creationId xmlns:p14="http://schemas.microsoft.com/office/powerpoint/2010/main" val="158982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pic>
        <p:nvPicPr>
          <p:cNvPr id="4" name="Content Placeholder 3" descr="Caption Fail video on youtube">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788118"/>
            <a:ext cx="8229600" cy="4500964"/>
          </a:xfrm>
        </p:spPr>
      </p:pic>
    </p:spTree>
    <p:extLst>
      <p:ext uri="{BB962C8B-B14F-4D97-AF65-F5344CB8AC3E}">
        <p14:creationId xmlns:p14="http://schemas.microsoft.com/office/powerpoint/2010/main" val="3334626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web accessibility?</a:t>
            </a:r>
          </a:p>
        </p:txBody>
      </p:sp>
      <p:sp>
        <p:nvSpPr>
          <p:cNvPr id="3" name="Text Placeholder 2"/>
          <p:cNvSpPr>
            <a:spLocks noGrp="1"/>
          </p:cNvSpPr>
          <p:nvPr>
            <p:ph idx="1"/>
          </p:nvPr>
        </p:nvSpPr>
        <p:spPr>
          <a:xfrm>
            <a:off x="457200" y="2255837"/>
            <a:ext cx="8229600" cy="3687763"/>
          </a:xfrm>
        </p:spPr>
        <p:txBody>
          <a:bodyPr/>
          <a:lstStyle/>
          <a:p>
            <a:pPr marL="0" lvl="0" indent="0" algn="ctr">
              <a:buNone/>
            </a:pPr>
            <a:r>
              <a:rPr lang="en-US" sz="3600" dirty="0" smtClean="0"/>
              <a:t>“Development of information systems flexible enough to accommodate the needs of the broadest range of users ... regardless of age or disability.”</a:t>
            </a:r>
          </a:p>
          <a:p>
            <a:pPr marL="0" lvl="0" indent="0">
              <a:buNone/>
            </a:pPr>
            <a:endParaRPr lang="en-US" dirty="0" smtClean="0"/>
          </a:p>
          <a:p>
            <a:pPr marL="0" lvl="0" indent="0" algn="ctr">
              <a:buNone/>
            </a:pPr>
            <a:r>
              <a:rPr lang="en-US" dirty="0" smtClean="0"/>
              <a:t>-</a:t>
            </a:r>
            <a:r>
              <a:rPr lang="en-US" dirty="0" smtClean="0">
                <a:hlinkClick r:id="rId3"/>
              </a:rPr>
              <a:t>Cynthia Waddell</a:t>
            </a:r>
          </a:p>
        </p:txBody>
      </p:sp>
    </p:spTree>
    <p:extLst>
      <p:ext uri="{BB962C8B-B14F-4D97-AF65-F5344CB8AC3E}">
        <p14:creationId xmlns:p14="http://schemas.microsoft.com/office/powerpoint/2010/main" val="647385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x-none"/>
              <a:t>Who </a:t>
            </a:r>
            <a:r>
              <a:rPr lang="en-US" dirty="0" smtClean="0"/>
              <a:t>C</a:t>
            </a:r>
            <a:r>
              <a:rPr lang="x-none" smtClean="0"/>
              <a:t>an </a:t>
            </a:r>
            <a:r>
              <a:rPr lang="en-US" dirty="0" smtClean="0"/>
              <a:t>U</a:t>
            </a:r>
            <a:r>
              <a:rPr lang="x-none" smtClean="0"/>
              <a:t>se </a:t>
            </a:r>
            <a:r>
              <a:rPr lang="en-US" dirty="0" smtClean="0"/>
              <a:t>Our I</a:t>
            </a:r>
            <a:r>
              <a:rPr lang="x-none" smtClean="0"/>
              <a:t>nstitution’s </a:t>
            </a:r>
            <a:r>
              <a:rPr lang="en-US" dirty="0" smtClean="0"/>
              <a:t>W</a:t>
            </a:r>
            <a:r>
              <a:rPr lang="x-none" smtClean="0"/>
              <a:t>eb </a:t>
            </a:r>
            <a:r>
              <a:rPr lang="en-US" dirty="0" smtClean="0"/>
              <a:t>S</a:t>
            </a:r>
            <a:r>
              <a:rPr lang="x-none" smtClean="0"/>
              <a:t>ite</a:t>
            </a:r>
            <a:r>
              <a:rPr lang="x-none"/>
              <a:t>? </a:t>
            </a:r>
            <a:endParaRPr lang="en-US" dirty="0"/>
          </a:p>
        </p:txBody>
      </p:sp>
      <p:sp>
        <p:nvSpPr>
          <p:cNvPr id="3" name="Content Placeholder 2"/>
          <p:cNvSpPr>
            <a:spLocks noGrp="1"/>
          </p:cNvSpPr>
          <p:nvPr>
            <p:ph idx="1"/>
          </p:nvPr>
        </p:nvSpPr>
        <p:spPr>
          <a:xfrm>
            <a:off x="838200" y="1828801"/>
            <a:ext cx="7696200" cy="2819399"/>
          </a:xfrm>
        </p:spPr>
        <p:txBody>
          <a:bodyPr/>
          <a:lstStyle/>
          <a:p>
            <a:pPr marL="0" indent="0">
              <a:buNone/>
            </a:pPr>
            <a:r>
              <a:rPr lang="x-none"/>
              <a:t>Those who:</a:t>
            </a:r>
            <a:endParaRPr lang="en-US" dirty="0"/>
          </a:p>
          <a:p>
            <a:r>
              <a:rPr lang="x-none"/>
              <a:t>Are </a:t>
            </a:r>
            <a:r>
              <a:rPr lang="x-none" b="1" i="1">
                <a:solidFill>
                  <a:schemeClr val="accent6"/>
                </a:solidFill>
              </a:rPr>
              <a:t>blind/ have low vision</a:t>
            </a:r>
            <a:endParaRPr lang="en-US" b="1" i="1" dirty="0">
              <a:solidFill>
                <a:schemeClr val="accent6"/>
              </a:solidFill>
            </a:endParaRPr>
          </a:p>
          <a:p>
            <a:r>
              <a:rPr lang="x-none"/>
              <a:t>Are </a:t>
            </a:r>
            <a:r>
              <a:rPr lang="x-none" b="1" i="1">
                <a:solidFill>
                  <a:schemeClr val="accent6"/>
                </a:solidFill>
              </a:rPr>
              <a:t>deaf/ hard of hearing</a:t>
            </a:r>
            <a:endParaRPr lang="en-US" b="1" i="1" dirty="0">
              <a:solidFill>
                <a:schemeClr val="accent6"/>
              </a:solidFill>
            </a:endParaRPr>
          </a:p>
          <a:p>
            <a:r>
              <a:rPr lang="x-none"/>
              <a:t>Are </a:t>
            </a:r>
            <a:r>
              <a:rPr lang="x-none" b="1" i="1">
                <a:solidFill>
                  <a:schemeClr val="accent6"/>
                </a:solidFill>
              </a:rPr>
              <a:t>unable to use </a:t>
            </a:r>
            <a:r>
              <a:rPr lang="x-none"/>
              <a:t>a mouse or </a:t>
            </a:r>
            <a:r>
              <a:rPr lang="x-none" smtClean="0"/>
              <a:t>keyboard</a:t>
            </a:r>
            <a:endParaRPr lang="en-US" dirty="0"/>
          </a:p>
          <a:p>
            <a:r>
              <a:rPr lang="x-none"/>
              <a:t>Have </a:t>
            </a:r>
            <a:r>
              <a:rPr lang="x-none" b="1" i="1">
                <a:solidFill>
                  <a:schemeClr val="accent6"/>
                </a:solidFill>
              </a:rPr>
              <a:t>learning </a:t>
            </a:r>
            <a:r>
              <a:rPr lang="x-none" b="1" i="1" smtClean="0">
                <a:solidFill>
                  <a:schemeClr val="accent6"/>
                </a:solidFill>
              </a:rPr>
              <a:t>disabilities</a:t>
            </a:r>
            <a:endParaRPr lang="en-US" b="1" i="1" dirty="0" smtClean="0">
              <a:solidFill>
                <a:schemeClr val="accent6"/>
              </a:solidFill>
            </a:endParaRPr>
          </a:p>
          <a:p>
            <a:pPr marL="0" indent="0">
              <a:buNone/>
            </a:pPr>
            <a:endParaRPr lang="en-US" b="1" i="1" dirty="0">
              <a:solidFill>
                <a:schemeClr val="accent6"/>
              </a:solidFill>
            </a:endParaRPr>
          </a:p>
        </p:txBody>
      </p:sp>
      <p:sp>
        <p:nvSpPr>
          <p:cNvPr id="5" name="TextBox 4"/>
          <p:cNvSpPr txBox="1"/>
          <p:nvPr/>
        </p:nvSpPr>
        <p:spPr>
          <a:xfrm>
            <a:off x="304800" y="4800600"/>
            <a:ext cx="8534400" cy="1323439"/>
          </a:xfrm>
          <a:prstGeom prst="rect">
            <a:avLst/>
          </a:prstGeom>
          <a:noFill/>
        </p:spPr>
        <p:txBody>
          <a:bodyPr wrap="square" rtlCol="0">
            <a:spAutoFit/>
          </a:bodyPr>
          <a:lstStyle/>
          <a:p>
            <a:pPr lvl="0"/>
            <a:r>
              <a:rPr lang="en-US" sz="2400" dirty="0"/>
              <a:t>While 19% of the US population has a disability (US Census), approximately 8.5% has a disability that affects computer and internet use.  These are </a:t>
            </a:r>
            <a:r>
              <a:rPr lang="en-US" sz="2400" dirty="0" smtClean="0"/>
              <a:t>our students </a:t>
            </a:r>
            <a:r>
              <a:rPr lang="en-US" sz="2400" dirty="0"/>
              <a:t>and employees.</a:t>
            </a:r>
          </a:p>
          <a:p>
            <a:pPr algn="ctr"/>
            <a:endParaRPr lang="en-US" sz="800" dirty="0"/>
          </a:p>
        </p:txBody>
      </p:sp>
    </p:spTree>
    <p:extLst>
      <p:ext uri="{BB962C8B-B14F-4D97-AF65-F5344CB8AC3E}">
        <p14:creationId xmlns:p14="http://schemas.microsoft.com/office/powerpoint/2010/main" val="311928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
            </a:r>
            <a:r>
              <a:rPr lang="en-US" dirty="0" smtClean="0"/>
              <a:t>ould you go longer without access to...</a:t>
            </a:r>
          </a:p>
        </p:txBody>
      </p:sp>
      <p:sp>
        <p:nvSpPr>
          <p:cNvPr id="3" name="Text Placeholder 2"/>
          <p:cNvSpPr>
            <a:spLocks noGrp="1"/>
          </p:cNvSpPr>
          <p:nvPr>
            <p:ph idx="1"/>
          </p:nvPr>
        </p:nvSpPr>
        <p:spPr/>
        <p:txBody>
          <a:bodyPr>
            <a:normAutofit/>
          </a:bodyPr>
          <a:lstStyle/>
          <a:p>
            <a:pPr lvl="0"/>
            <a:r>
              <a:rPr lang="en-US" sz="3600" dirty="0" smtClean="0"/>
              <a:t>Your desk?</a:t>
            </a:r>
          </a:p>
          <a:p>
            <a:pPr lvl="0"/>
            <a:r>
              <a:rPr lang="en-US" sz="4000" dirty="0" smtClean="0"/>
              <a:t>Your computer??</a:t>
            </a:r>
          </a:p>
          <a:p>
            <a:pPr lvl="0"/>
            <a:r>
              <a:rPr lang="en-US" sz="4400" dirty="0" smtClean="0"/>
              <a:t>A web browser???</a:t>
            </a:r>
          </a:p>
          <a:p>
            <a:pPr lvl="0"/>
            <a:r>
              <a:rPr lang="en-US" sz="4800" dirty="0" smtClean="0"/>
              <a:t>Your smartphone??!!</a:t>
            </a:r>
          </a:p>
        </p:txBody>
      </p:sp>
    </p:spTree>
    <p:extLst>
      <p:ext uri="{BB962C8B-B14F-4D97-AF65-F5344CB8AC3E}">
        <p14:creationId xmlns:p14="http://schemas.microsoft.com/office/powerpoint/2010/main" val="3068216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46622"/>
            <a:ext cx="3789528" cy="641350"/>
          </a:xfrm>
        </p:spPr>
        <p:txBody>
          <a:bodyPr>
            <a:noAutofit/>
          </a:bodyPr>
          <a:lstStyle/>
          <a:p>
            <a:r>
              <a:rPr lang="en-US" sz="2800" dirty="0" smtClean="0"/>
              <a:t>Why accessibility?</a:t>
            </a:r>
          </a:p>
        </p:txBody>
      </p:sp>
      <p:sp>
        <p:nvSpPr>
          <p:cNvPr id="3" name="Text Placeholder 2"/>
          <p:cNvSpPr>
            <a:spLocks noGrp="1"/>
          </p:cNvSpPr>
          <p:nvPr>
            <p:ph type="body" sz="half" idx="2"/>
          </p:nvPr>
        </p:nvSpPr>
        <p:spPr>
          <a:xfrm>
            <a:off x="1330657" y="4191000"/>
            <a:ext cx="3581400" cy="1447800"/>
          </a:xfrm>
        </p:spPr>
        <p:txBody>
          <a:bodyPr>
            <a:normAutofit/>
          </a:bodyPr>
          <a:lstStyle/>
          <a:p>
            <a:pPr lvl="0"/>
            <a:r>
              <a:rPr lang="en-US" sz="2000" dirty="0" smtClean="0"/>
              <a:t>Just as we designed accessibility for the physical environment, we need it for the digital one. </a:t>
            </a:r>
          </a:p>
        </p:txBody>
      </p:sp>
      <p:pic>
        <p:nvPicPr>
          <p:cNvPr id="10" name="Picture 2" descr="A blind person using a cane to detect the presence of a curb cut in the sidewalk."/>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012742" y="685800"/>
            <a:ext cx="285465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A person with a stroller using a curb cut to get on the sidewalk"/>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33999" y="3200400"/>
            <a:ext cx="2667000" cy="296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789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pPr algn="ctr"/>
            <a:r>
              <a:rPr lang="en-US" dirty="0" smtClean="0"/>
              <a:t>One example of inaccessibility</a:t>
            </a:r>
          </a:p>
        </p:txBody>
      </p:sp>
      <p:pic>
        <p:nvPicPr>
          <p:cNvPr id="5" name="Content Placeholder 4" descr="Video accessibility issues in higher ed experienced by a screen reader user.">
            <a:hlinkClick r:id="rId3" action="ppaction://hlinkfile"/>
          </p:cNvPr>
          <p:cNvPicPr>
            <a:picLocks noGrp="1" noChangeAspect="1"/>
          </p:cNvPicPr>
          <p:nvPr>
            <p:ph idx="1"/>
          </p:nvPr>
        </p:nvPicPr>
        <p:blipFill>
          <a:blip r:embed="rId4"/>
          <a:stretch>
            <a:fillRect/>
          </a:stretch>
        </p:blipFill>
        <p:spPr>
          <a:xfrm>
            <a:off x="1684874" y="1600201"/>
            <a:ext cx="5774252" cy="4343400"/>
          </a:xfrm>
          <a:prstGeom prst="rect">
            <a:avLst/>
          </a:prstGeom>
        </p:spPr>
      </p:pic>
      <p:sp>
        <p:nvSpPr>
          <p:cNvPr id="8" name="TextBox 7"/>
          <p:cNvSpPr txBox="1"/>
          <p:nvPr/>
        </p:nvSpPr>
        <p:spPr>
          <a:xfrm>
            <a:off x="1836860" y="6062246"/>
            <a:ext cx="5470280" cy="338554"/>
          </a:xfrm>
          <a:prstGeom prst="rect">
            <a:avLst/>
          </a:prstGeom>
          <a:noFill/>
        </p:spPr>
        <p:txBody>
          <a:bodyPr wrap="none" rtlCol="0">
            <a:spAutoFit/>
          </a:bodyPr>
          <a:lstStyle/>
          <a:p>
            <a:pPr lvl="0" algn="ctr"/>
            <a:r>
              <a:rPr lang="en-US" sz="1600" dirty="0" smtClean="0"/>
              <a:t>Filmed in 2011, courtesy of the National Federation of the Blind</a:t>
            </a:r>
          </a:p>
        </p:txBody>
      </p:sp>
    </p:spTree>
    <p:extLst>
      <p:ext uri="{BB962C8B-B14F-4D97-AF65-F5344CB8AC3E}">
        <p14:creationId xmlns:p14="http://schemas.microsoft.com/office/powerpoint/2010/main" val="839732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GOALS1">
  <a:themeElements>
    <a:clrScheme name="GOALS1">
      <a:dk1>
        <a:srgbClr val="54514D"/>
      </a:dk1>
      <a:lt1>
        <a:srgbClr val="FFFFFF"/>
      </a:lt1>
      <a:dk2>
        <a:srgbClr val="646B86"/>
      </a:dk2>
      <a:lt2>
        <a:srgbClr val="FFFFFF"/>
      </a:lt2>
      <a:accent1>
        <a:srgbClr val="CD612F"/>
      </a:accent1>
      <a:accent2>
        <a:srgbClr val="CD612F"/>
      </a:accent2>
      <a:accent3>
        <a:srgbClr val="265A7C"/>
      </a:accent3>
      <a:accent4>
        <a:srgbClr val="8C7B70"/>
      </a:accent4>
      <a:accent5>
        <a:srgbClr val="3D6946"/>
      </a:accent5>
      <a:accent6>
        <a:srgbClr val="CD612F"/>
      </a:accent6>
      <a:hlink>
        <a:srgbClr val="CD612F"/>
      </a:hlink>
      <a:folHlink>
        <a:srgbClr val="CD612F"/>
      </a:folHlink>
    </a:clrScheme>
    <a:fontScheme name="GOALS1">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2782</TotalTime>
  <Words>1343</Words>
  <Application>Microsoft Office PowerPoint</Application>
  <PresentationFormat>On-screen Show (4:3)</PresentationFormat>
  <Paragraphs>160</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GOALS1</vt:lpstr>
      <vt:lpstr>To the presenter</vt:lpstr>
      <vt:lpstr>Implementing Institution-Wide Web Accessibility</vt:lpstr>
      <vt:lpstr>The Need</vt:lpstr>
      <vt:lpstr>Accessibility???</vt:lpstr>
      <vt:lpstr>What is web accessibility?</vt:lpstr>
      <vt:lpstr>Who Can Use Our Institution’s Web Site? </vt:lpstr>
      <vt:lpstr>Could you go longer without access to...</vt:lpstr>
      <vt:lpstr>Why accessibility?</vt:lpstr>
      <vt:lpstr>One example of inaccessibility</vt:lpstr>
      <vt:lpstr>Why should I consider accessible design?</vt:lpstr>
      <vt:lpstr>It is the RIGHT thing to do for our institution</vt:lpstr>
      <vt:lpstr>It is the SMART thing to do for our institution</vt:lpstr>
      <vt:lpstr>Web accessibility and mission statements</vt:lpstr>
      <vt:lpstr>Let’s look at our mission statement</vt:lpstr>
      <vt:lpstr>Many accessibility techniques benefit others:</vt:lpstr>
      <vt:lpstr>Google is blind</vt:lpstr>
      <vt:lpstr>It is the LAW</vt:lpstr>
      <vt:lpstr>Whitehouse letter to all colleges and universities</vt:lpstr>
      <vt:lpstr>Examples of campus litigation</vt:lpstr>
      <vt:lpstr>The cost of litigation is high!</vt:lpstr>
      <vt:lpstr>So what can we do?</vt:lpstr>
      <vt:lpstr>Indicators for Institutional Web Accessibility </vt:lpstr>
      <vt:lpstr>2-Step Process</vt:lpstr>
      <vt:lpstr>Other Resources from GOALS</vt:lpstr>
      <vt:lpstr>So what can I do?</vt:lpstr>
      <vt:lpstr>It only takes a minute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dc:creator>
  <cp:lastModifiedBy>User</cp:lastModifiedBy>
  <cp:revision>79</cp:revision>
  <dcterms:created xsi:type="dcterms:W3CDTF">2013-07-10T16:49:17Z</dcterms:created>
  <dcterms:modified xsi:type="dcterms:W3CDTF">2013-10-31T20:34:37Z</dcterms:modified>
</cp:coreProperties>
</file>